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68"/>
  </p:notesMasterIdLst>
  <p:handoutMasterIdLst>
    <p:handoutMasterId r:id="rId69"/>
  </p:handoutMasterIdLst>
  <p:sldIdLst>
    <p:sldId id="410" r:id="rId2"/>
    <p:sldId id="633" r:id="rId3"/>
    <p:sldId id="1094" r:id="rId4"/>
    <p:sldId id="1198" r:id="rId5"/>
    <p:sldId id="1212" r:id="rId6"/>
    <p:sldId id="1268" r:id="rId7"/>
    <p:sldId id="1252" r:id="rId8"/>
    <p:sldId id="1251" r:id="rId9"/>
    <p:sldId id="1250" r:id="rId10"/>
    <p:sldId id="1249" r:id="rId11"/>
    <p:sldId id="1199" r:id="rId12"/>
    <p:sldId id="1200" r:id="rId13"/>
    <p:sldId id="1201" r:id="rId14"/>
    <p:sldId id="1219" r:id="rId15"/>
    <p:sldId id="1218" r:id="rId16"/>
    <p:sldId id="1217" r:id="rId17"/>
    <p:sldId id="1216" r:id="rId18"/>
    <p:sldId id="1100" r:id="rId19"/>
    <p:sldId id="1202" r:id="rId20"/>
    <p:sldId id="1205" r:id="rId21"/>
    <p:sldId id="1253" r:id="rId22"/>
    <p:sldId id="1206" r:id="rId23"/>
    <p:sldId id="1255" r:id="rId24"/>
    <p:sldId id="1254" r:id="rId25"/>
    <p:sldId id="1207" r:id="rId26"/>
    <p:sldId id="1256" r:id="rId27"/>
    <p:sldId id="1257" r:id="rId28"/>
    <p:sldId id="1208" r:id="rId29"/>
    <p:sldId id="1259" r:id="rId30"/>
    <p:sldId id="1258" r:id="rId31"/>
    <p:sldId id="1209" r:id="rId32"/>
    <p:sldId id="1210" r:id="rId33"/>
    <p:sldId id="1220" r:id="rId34"/>
    <p:sldId id="1221" r:id="rId35"/>
    <p:sldId id="1222" r:id="rId36"/>
    <p:sldId id="1223" r:id="rId37"/>
    <p:sldId id="1224" r:id="rId38"/>
    <p:sldId id="1225" r:id="rId39"/>
    <p:sldId id="1227" r:id="rId40"/>
    <p:sldId id="1269" r:id="rId41"/>
    <p:sldId id="1226" r:id="rId42"/>
    <p:sldId id="1260" r:id="rId43"/>
    <p:sldId id="1228" r:id="rId44"/>
    <p:sldId id="1261" r:id="rId45"/>
    <p:sldId id="1229" r:id="rId46"/>
    <p:sldId id="1263" r:id="rId47"/>
    <p:sldId id="1262" r:id="rId48"/>
    <p:sldId id="1230" r:id="rId49"/>
    <p:sldId id="1264" r:id="rId50"/>
    <p:sldId id="1231" r:id="rId51"/>
    <p:sldId id="1234" r:id="rId52"/>
    <p:sldId id="1233" r:id="rId53"/>
    <p:sldId id="1232" r:id="rId54"/>
    <p:sldId id="1265" r:id="rId55"/>
    <p:sldId id="1242" r:id="rId56"/>
    <p:sldId id="1236" r:id="rId57"/>
    <p:sldId id="1246" r:id="rId58"/>
    <p:sldId id="1247" r:id="rId59"/>
    <p:sldId id="307" r:id="rId60"/>
    <p:sldId id="1243" r:id="rId61"/>
    <p:sldId id="1239" r:id="rId62"/>
    <p:sldId id="1244" r:id="rId63"/>
    <p:sldId id="1248" r:id="rId64"/>
    <p:sldId id="1266" r:id="rId65"/>
    <p:sldId id="1267" r:id="rId66"/>
    <p:sldId id="407" r:id="rId67"/>
  </p:sldIdLst>
  <p:sldSz cx="13714413" cy="10285413"/>
  <p:notesSz cx="9939338" cy="6805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勇二" initials="森勇二" lastIdx="2" clrIdx="0">
    <p:extLst>
      <p:ext uri="{19B8F6BF-5375-455C-9EA6-DF929625EA0E}">
        <p15:presenceInfo xmlns:p15="http://schemas.microsoft.com/office/powerpoint/2012/main" userId="森勇二"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33CC"/>
    <a:srgbClr val="FF6600"/>
    <a:srgbClr val="009900"/>
    <a:srgbClr val="696564"/>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9" autoAdjust="0"/>
    <p:restoredTop sz="93858" autoAdjust="0"/>
  </p:normalViewPr>
  <p:slideViewPr>
    <p:cSldViewPr snapToGrid="0">
      <p:cViewPr varScale="1">
        <p:scale>
          <a:sx n="54" d="100"/>
          <a:sy n="54" d="100"/>
        </p:scale>
        <p:origin x="1325" y="62"/>
      </p:cViewPr>
      <p:guideLst/>
    </p:cSldViewPr>
  </p:slideViewPr>
  <p:outlineViewPr>
    <p:cViewPr>
      <p:scale>
        <a:sx n="33" d="100"/>
        <a:sy n="33" d="100"/>
      </p:scale>
      <p:origin x="0" y="-382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森 勇二" userId="21239d0b01ec4baf" providerId="LiveId" clId="{83EB979B-3DE5-4589-B100-21648BEF369C}"/>
    <pc:docChg chg="custSel modSld">
      <pc:chgData name="森 勇二" userId="21239d0b01ec4baf" providerId="LiveId" clId="{83EB979B-3DE5-4589-B100-21648BEF369C}" dt="2021-11-09T01:53:32.207" v="6" actId="20577"/>
      <pc:docMkLst>
        <pc:docMk/>
      </pc:docMkLst>
      <pc:sldChg chg="modSp mod">
        <pc:chgData name="森 勇二" userId="21239d0b01ec4baf" providerId="LiveId" clId="{83EB979B-3DE5-4589-B100-21648BEF369C}" dt="2021-11-09T01:53:32.207" v="6" actId="20577"/>
        <pc:sldMkLst>
          <pc:docMk/>
          <pc:sldMk cId="1771654310" sldId="307"/>
        </pc:sldMkLst>
        <pc:spChg chg="mod">
          <ac:chgData name="森 勇二" userId="21239d0b01ec4baf" providerId="LiveId" clId="{83EB979B-3DE5-4589-B100-21648BEF369C}" dt="2021-11-09T01:53:32.207" v="6" actId="20577"/>
          <ac:spMkLst>
            <pc:docMk/>
            <pc:sldMk cId="1771654310" sldId="307"/>
            <ac:spMk id="3" creationId="{FE8D1821-3565-48E0-AE0A-976355D85CF1}"/>
          </ac:spMkLst>
        </pc:spChg>
      </pc:sldChg>
      <pc:sldChg chg="delSp mod">
        <pc:chgData name="森 勇二" userId="21239d0b01ec4baf" providerId="LiveId" clId="{83EB979B-3DE5-4589-B100-21648BEF369C}" dt="2021-07-12T02:48:07.431" v="0" actId="478"/>
        <pc:sldMkLst>
          <pc:docMk/>
          <pc:sldMk cId="3162415354" sldId="1207"/>
        </pc:sldMkLst>
        <pc:spChg chg="del">
          <ac:chgData name="森 勇二" userId="21239d0b01ec4baf" providerId="LiveId" clId="{83EB979B-3DE5-4589-B100-21648BEF369C}" dt="2021-07-12T02:48:07.431" v="0" actId="478"/>
          <ac:spMkLst>
            <pc:docMk/>
            <pc:sldMk cId="3162415354" sldId="1207"/>
            <ac:spMk id="2" creationId="{A6D0D2A3-BE3B-46FF-B85D-EDD39EA92E1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250B2C-DB91-4C4E-86C0-C4FDF1081D08}" type="doc">
      <dgm:prSet loTypeId="urn:microsoft.com/office/officeart/2005/8/layout/process1" loCatId="process" qsTypeId="urn:microsoft.com/office/officeart/2005/8/quickstyle/simple1" qsCatId="simple" csTypeId="urn:microsoft.com/office/officeart/2005/8/colors/accent1_2" csCatId="accent1" phldr="1"/>
      <dgm:spPr/>
    </dgm:pt>
    <dgm:pt modelId="{24656C5B-27BD-44B2-A4FE-A0DCFB30F2E0}">
      <dgm:prSet phldrT="[テキスト]" custT="1"/>
      <dgm:spPr/>
      <dgm:t>
        <a:bodyPr vert="eaVert"/>
        <a:lstStyle/>
        <a:p>
          <a:r>
            <a:rPr kumimoji="1" lang="ja-JP" altLang="en-US" sz="2400" dirty="0"/>
            <a:t>クレームの発生</a:t>
          </a:r>
        </a:p>
      </dgm:t>
    </dgm:pt>
    <dgm:pt modelId="{BED494CC-C2D5-4F64-BB52-FB543AA691EB}" type="parTrans" cxnId="{1EA98759-6DE1-471F-9526-78A2F9DB0373}">
      <dgm:prSet/>
      <dgm:spPr/>
      <dgm:t>
        <a:bodyPr/>
        <a:lstStyle/>
        <a:p>
          <a:endParaRPr kumimoji="1" lang="ja-JP" altLang="en-US" sz="2400"/>
        </a:p>
      </dgm:t>
    </dgm:pt>
    <dgm:pt modelId="{D5152BD1-5611-4C71-9336-CDB36503AABD}" type="sibTrans" cxnId="{1EA98759-6DE1-471F-9526-78A2F9DB0373}">
      <dgm:prSet custT="1"/>
      <dgm:spPr/>
      <dgm:t>
        <a:bodyPr/>
        <a:lstStyle/>
        <a:p>
          <a:endParaRPr kumimoji="1" lang="ja-JP" altLang="en-US" sz="1800"/>
        </a:p>
      </dgm:t>
    </dgm:pt>
    <dgm:pt modelId="{A6723BE8-A5F3-436D-9C61-BFB1C23F3DC1}">
      <dgm:prSet phldrT="[テキスト]" custT="1"/>
      <dgm:spPr/>
      <dgm:t>
        <a:bodyPr vert="eaVert"/>
        <a:lstStyle/>
        <a:p>
          <a:r>
            <a:rPr kumimoji="1" lang="ja-JP" altLang="en-US" sz="2400" dirty="0"/>
            <a:t>事実確認</a:t>
          </a:r>
        </a:p>
      </dgm:t>
    </dgm:pt>
    <dgm:pt modelId="{BBC484A9-9E3D-4EEF-AC06-D477EADA85C2}" type="parTrans" cxnId="{E7E3A7DB-AAC4-4FCC-884E-6C74B9D5426B}">
      <dgm:prSet/>
      <dgm:spPr/>
      <dgm:t>
        <a:bodyPr/>
        <a:lstStyle/>
        <a:p>
          <a:endParaRPr kumimoji="1" lang="ja-JP" altLang="en-US" sz="2400"/>
        </a:p>
      </dgm:t>
    </dgm:pt>
    <dgm:pt modelId="{F34D739C-5A72-4301-8ACC-633BFD0CA9CD}" type="sibTrans" cxnId="{E7E3A7DB-AAC4-4FCC-884E-6C74B9D5426B}">
      <dgm:prSet custT="1"/>
      <dgm:spPr/>
      <dgm:t>
        <a:bodyPr/>
        <a:lstStyle/>
        <a:p>
          <a:endParaRPr kumimoji="1" lang="ja-JP" altLang="en-US" sz="1800"/>
        </a:p>
      </dgm:t>
    </dgm:pt>
    <dgm:pt modelId="{F94683BB-6113-4804-A221-EAC851F1D6E7}">
      <dgm:prSet phldrT="[テキスト]" custT="1"/>
      <dgm:spPr/>
      <dgm:t>
        <a:bodyPr vert="eaVert"/>
        <a:lstStyle/>
        <a:p>
          <a:r>
            <a:rPr kumimoji="1" lang="ja-JP" altLang="en-US" sz="2400" dirty="0"/>
            <a:t>ミーティングで事例研修</a:t>
          </a:r>
        </a:p>
      </dgm:t>
    </dgm:pt>
    <dgm:pt modelId="{18FE11C0-22EB-4155-8819-E8248EA728ED}" type="parTrans" cxnId="{D627C1B4-7F39-495E-BCD9-C49B29C4317D}">
      <dgm:prSet/>
      <dgm:spPr/>
      <dgm:t>
        <a:bodyPr/>
        <a:lstStyle/>
        <a:p>
          <a:endParaRPr kumimoji="1" lang="ja-JP" altLang="en-US" sz="2400"/>
        </a:p>
      </dgm:t>
    </dgm:pt>
    <dgm:pt modelId="{AF4060A3-5E41-4391-A053-335B6D7324A0}" type="sibTrans" cxnId="{D627C1B4-7F39-495E-BCD9-C49B29C4317D}">
      <dgm:prSet/>
      <dgm:spPr/>
      <dgm:t>
        <a:bodyPr/>
        <a:lstStyle/>
        <a:p>
          <a:endParaRPr kumimoji="1" lang="ja-JP" altLang="en-US" sz="2400"/>
        </a:p>
      </dgm:t>
    </dgm:pt>
    <dgm:pt modelId="{13900F5D-D61D-492D-B92C-4A9F566D1708}">
      <dgm:prSet custT="1"/>
      <dgm:spPr/>
      <dgm:t>
        <a:bodyPr vert="eaVert"/>
        <a:lstStyle/>
        <a:p>
          <a:r>
            <a:rPr kumimoji="1" lang="ja-JP" altLang="en-US" sz="2400" dirty="0"/>
            <a:t>スタッフ間で情報共有</a:t>
          </a:r>
        </a:p>
      </dgm:t>
    </dgm:pt>
    <dgm:pt modelId="{129D0402-8219-4757-80FC-3717368401DC}" type="parTrans" cxnId="{88045D30-0A5B-4C82-8AEF-606790756D1C}">
      <dgm:prSet/>
      <dgm:spPr/>
      <dgm:t>
        <a:bodyPr/>
        <a:lstStyle/>
        <a:p>
          <a:endParaRPr kumimoji="1" lang="ja-JP" altLang="en-US" sz="2400"/>
        </a:p>
      </dgm:t>
    </dgm:pt>
    <dgm:pt modelId="{7C7B398E-9A3A-4A40-AE0A-47F67A83AF60}" type="sibTrans" cxnId="{88045D30-0A5B-4C82-8AEF-606790756D1C}">
      <dgm:prSet custT="1"/>
      <dgm:spPr/>
      <dgm:t>
        <a:bodyPr/>
        <a:lstStyle/>
        <a:p>
          <a:endParaRPr kumimoji="1" lang="ja-JP" altLang="en-US" sz="1800"/>
        </a:p>
      </dgm:t>
    </dgm:pt>
    <dgm:pt modelId="{275351AF-F2A5-425A-954B-DC95D8092976}">
      <dgm:prSet custT="1"/>
      <dgm:spPr/>
      <dgm:t>
        <a:bodyPr vert="eaVert"/>
        <a:lstStyle/>
        <a:p>
          <a:r>
            <a:rPr kumimoji="1" lang="ja-JP" altLang="en-US" sz="2400" dirty="0"/>
            <a:t>解決のための対策</a:t>
          </a:r>
        </a:p>
      </dgm:t>
    </dgm:pt>
    <dgm:pt modelId="{32EB5CAC-B2C9-465B-8676-027D4F9BD611}" type="parTrans" cxnId="{04FA6B5E-14C0-4027-8472-9C9607EBE266}">
      <dgm:prSet/>
      <dgm:spPr/>
      <dgm:t>
        <a:bodyPr/>
        <a:lstStyle/>
        <a:p>
          <a:endParaRPr kumimoji="1" lang="ja-JP" altLang="en-US" sz="2400"/>
        </a:p>
      </dgm:t>
    </dgm:pt>
    <dgm:pt modelId="{1A004697-54FE-4364-B791-143A05DE2738}" type="sibTrans" cxnId="{04FA6B5E-14C0-4027-8472-9C9607EBE266}">
      <dgm:prSet custT="1"/>
      <dgm:spPr/>
      <dgm:t>
        <a:bodyPr/>
        <a:lstStyle/>
        <a:p>
          <a:endParaRPr kumimoji="1" lang="ja-JP" altLang="en-US" sz="1800"/>
        </a:p>
      </dgm:t>
    </dgm:pt>
    <dgm:pt modelId="{0DEBA8C2-877D-492C-83B2-74C7EACFAE9F}">
      <dgm:prSet custT="1"/>
      <dgm:spPr/>
      <dgm:t>
        <a:bodyPr vert="eaVert"/>
        <a:lstStyle/>
        <a:p>
          <a:r>
            <a:rPr kumimoji="1" lang="ja-JP" altLang="en-US" sz="2400" dirty="0"/>
            <a:t>原因分析</a:t>
          </a:r>
        </a:p>
      </dgm:t>
    </dgm:pt>
    <dgm:pt modelId="{CDCBFA30-57E4-43CF-98AF-68F34B879E00}" type="parTrans" cxnId="{E55C4476-10C4-4C6C-9285-49AE4FE3D068}">
      <dgm:prSet/>
      <dgm:spPr/>
      <dgm:t>
        <a:bodyPr/>
        <a:lstStyle/>
        <a:p>
          <a:endParaRPr kumimoji="1" lang="ja-JP" altLang="en-US" sz="2400"/>
        </a:p>
      </dgm:t>
    </dgm:pt>
    <dgm:pt modelId="{E8257A4C-704C-4AEA-B2B7-BBEA59828F61}" type="sibTrans" cxnId="{E55C4476-10C4-4C6C-9285-49AE4FE3D068}">
      <dgm:prSet custT="1"/>
      <dgm:spPr/>
      <dgm:t>
        <a:bodyPr/>
        <a:lstStyle/>
        <a:p>
          <a:endParaRPr kumimoji="1" lang="ja-JP" altLang="en-US" sz="1800"/>
        </a:p>
      </dgm:t>
    </dgm:pt>
    <dgm:pt modelId="{FC75FCDE-1D9A-4476-846D-44C02CC565DF}" type="pres">
      <dgm:prSet presAssocID="{2B250B2C-DB91-4C4E-86C0-C4FDF1081D08}" presName="Name0" presStyleCnt="0">
        <dgm:presLayoutVars>
          <dgm:dir/>
          <dgm:resizeHandles val="exact"/>
        </dgm:presLayoutVars>
      </dgm:prSet>
      <dgm:spPr/>
    </dgm:pt>
    <dgm:pt modelId="{38E24286-00F6-49D6-A0D6-2CE3E0E8818F}" type="pres">
      <dgm:prSet presAssocID="{24656C5B-27BD-44B2-A4FE-A0DCFB30F2E0}" presName="node" presStyleLbl="node1" presStyleIdx="0" presStyleCnt="6" custScaleX="32816" custScaleY="633539">
        <dgm:presLayoutVars>
          <dgm:bulletEnabled val="1"/>
        </dgm:presLayoutVars>
      </dgm:prSet>
      <dgm:spPr/>
    </dgm:pt>
    <dgm:pt modelId="{FD806286-D666-47BE-B4CE-36CC73DE6CD1}" type="pres">
      <dgm:prSet presAssocID="{D5152BD1-5611-4C71-9336-CDB36503AABD}" presName="sibTrans" presStyleLbl="sibTrans2D1" presStyleIdx="0" presStyleCnt="5"/>
      <dgm:spPr/>
    </dgm:pt>
    <dgm:pt modelId="{77DE6FE4-D36A-4165-9F7F-444467A179CC}" type="pres">
      <dgm:prSet presAssocID="{D5152BD1-5611-4C71-9336-CDB36503AABD}" presName="connectorText" presStyleLbl="sibTrans2D1" presStyleIdx="0" presStyleCnt="5"/>
      <dgm:spPr/>
    </dgm:pt>
    <dgm:pt modelId="{49D93390-30BB-48EB-BDE5-E4325C57E1C7}" type="pres">
      <dgm:prSet presAssocID="{A6723BE8-A5F3-436D-9C61-BFB1C23F3DC1}" presName="node" presStyleLbl="node1" presStyleIdx="1" presStyleCnt="6" custScaleX="32816" custScaleY="633539">
        <dgm:presLayoutVars>
          <dgm:bulletEnabled val="1"/>
        </dgm:presLayoutVars>
      </dgm:prSet>
      <dgm:spPr/>
    </dgm:pt>
    <dgm:pt modelId="{73B16E8A-79EE-49EE-A37E-FC4E90F123F3}" type="pres">
      <dgm:prSet presAssocID="{F34D739C-5A72-4301-8ACC-633BFD0CA9CD}" presName="sibTrans" presStyleLbl="sibTrans2D1" presStyleIdx="1" presStyleCnt="5"/>
      <dgm:spPr/>
    </dgm:pt>
    <dgm:pt modelId="{90C517FB-B9FB-44FD-820A-230047E36E71}" type="pres">
      <dgm:prSet presAssocID="{F34D739C-5A72-4301-8ACC-633BFD0CA9CD}" presName="connectorText" presStyleLbl="sibTrans2D1" presStyleIdx="1" presStyleCnt="5"/>
      <dgm:spPr/>
    </dgm:pt>
    <dgm:pt modelId="{2D49DCB1-8FDD-4EED-B598-670034D12E9D}" type="pres">
      <dgm:prSet presAssocID="{0DEBA8C2-877D-492C-83B2-74C7EACFAE9F}" presName="node" presStyleLbl="node1" presStyleIdx="2" presStyleCnt="6" custScaleX="32816" custScaleY="633539">
        <dgm:presLayoutVars>
          <dgm:bulletEnabled val="1"/>
        </dgm:presLayoutVars>
      </dgm:prSet>
      <dgm:spPr/>
    </dgm:pt>
    <dgm:pt modelId="{1FD0F7D7-0614-416F-8304-6A7BBC95137E}" type="pres">
      <dgm:prSet presAssocID="{E8257A4C-704C-4AEA-B2B7-BBEA59828F61}" presName="sibTrans" presStyleLbl="sibTrans2D1" presStyleIdx="2" presStyleCnt="5"/>
      <dgm:spPr/>
    </dgm:pt>
    <dgm:pt modelId="{6386C686-7C96-4E2F-B00C-B7C0CD6D4448}" type="pres">
      <dgm:prSet presAssocID="{E8257A4C-704C-4AEA-B2B7-BBEA59828F61}" presName="connectorText" presStyleLbl="sibTrans2D1" presStyleIdx="2" presStyleCnt="5"/>
      <dgm:spPr/>
    </dgm:pt>
    <dgm:pt modelId="{8B325ADC-4DF6-4E09-911E-C9D092F66F11}" type="pres">
      <dgm:prSet presAssocID="{275351AF-F2A5-425A-954B-DC95D8092976}" presName="node" presStyleLbl="node1" presStyleIdx="3" presStyleCnt="6" custScaleX="32816" custScaleY="633539">
        <dgm:presLayoutVars>
          <dgm:bulletEnabled val="1"/>
        </dgm:presLayoutVars>
      </dgm:prSet>
      <dgm:spPr/>
    </dgm:pt>
    <dgm:pt modelId="{C7F49B97-0B3B-4F97-A3F4-32CE0A2E8AC6}" type="pres">
      <dgm:prSet presAssocID="{1A004697-54FE-4364-B791-143A05DE2738}" presName="sibTrans" presStyleLbl="sibTrans2D1" presStyleIdx="3" presStyleCnt="5"/>
      <dgm:spPr/>
    </dgm:pt>
    <dgm:pt modelId="{8F88F192-5042-49F1-B8B7-C2AEECE7D861}" type="pres">
      <dgm:prSet presAssocID="{1A004697-54FE-4364-B791-143A05DE2738}" presName="connectorText" presStyleLbl="sibTrans2D1" presStyleIdx="3" presStyleCnt="5"/>
      <dgm:spPr/>
    </dgm:pt>
    <dgm:pt modelId="{4DF1BE40-0294-4290-8940-F1ED6D217EE3}" type="pres">
      <dgm:prSet presAssocID="{13900F5D-D61D-492D-B92C-4A9F566D1708}" presName="node" presStyleLbl="node1" presStyleIdx="4" presStyleCnt="6" custScaleX="32816" custScaleY="633539">
        <dgm:presLayoutVars>
          <dgm:bulletEnabled val="1"/>
        </dgm:presLayoutVars>
      </dgm:prSet>
      <dgm:spPr/>
    </dgm:pt>
    <dgm:pt modelId="{8EE3CD2F-5419-4AF4-83DF-BB9589C550E3}" type="pres">
      <dgm:prSet presAssocID="{7C7B398E-9A3A-4A40-AE0A-47F67A83AF60}" presName="sibTrans" presStyleLbl="sibTrans2D1" presStyleIdx="4" presStyleCnt="5"/>
      <dgm:spPr/>
    </dgm:pt>
    <dgm:pt modelId="{E55ED36B-8BF3-45FD-93EC-2EA8D6247762}" type="pres">
      <dgm:prSet presAssocID="{7C7B398E-9A3A-4A40-AE0A-47F67A83AF60}" presName="connectorText" presStyleLbl="sibTrans2D1" presStyleIdx="4" presStyleCnt="5"/>
      <dgm:spPr/>
    </dgm:pt>
    <dgm:pt modelId="{EAA81033-E5A4-42E5-A749-31414BC84843}" type="pres">
      <dgm:prSet presAssocID="{F94683BB-6113-4804-A221-EAC851F1D6E7}" presName="node" presStyleLbl="node1" presStyleIdx="5" presStyleCnt="6" custScaleX="32816" custScaleY="633539">
        <dgm:presLayoutVars>
          <dgm:bulletEnabled val="1"/>
        </dgm:presLayoutVars>
      </dgm:prSet>
      <dgm:spPr/>
    </dgm:pt>
  </dgm:ptLst>
  <dgm:cxnLst>
    <dgm:cxn modelId="{5096D908-F04C-4BCE-BB8F-459101E81B6E}" type="presOf" srcId="{F34D739C-5A72-4301-8ACC-633BFD0CA9CD}" destId="{73B16E8A-79EE-49EE-A37E-FC4E90F123F3}" srcOrd="0" destOrd="0" presId="urn:microsoft.com/office/officeart/2005/8/layout/process1"/>
    <dgm:cxn modelId="{63004C0B-32B2-431B-8426-C0CAAD8E93A9}" type="presOf" srcId="{7C7B398E-9A3A-4A40-AE0A-47F67A83AF60}" destId="{E55ED36B-8BF3-45FD-93EC-2EA8D6247762}" srcOrd="1" destOrd="0" presId="urn:microsoft.com/office/officeart/2005/8/layout/process1"/>
    <dgm:cxn modelId="{86D3C10E-2528-49CC-B548-B9C2BEEC06BE}" type="presOf" srcId="{D5152BD1-5611-4C71-9336-CDB36503AABD}" destId="{FD806286-D666-47BE-B4CE-36CC73DE6CD1}" srcOrd="0" destOrd="0" presId="urn:microsoft.com/office/officeart/2005/8/layout/process1"/>
    <dgm:cxn modelId="{A7087A1D-640A-43F1-94C1-82D183AB1DE9}" type="presOf" srcId="{E8257A4C-704C-4AEA-B2B7-BBEA59828F61}" destId="{1FD0F7D7-0614-416F-8304-6A7BBC95137E}" srcOrd="0" destOrd="0" presId="urn:microsoft.com/office/officeart/2005/8/layout/process1"/>
    <dgm:cxn modelId="{6B7ED11F-E201-4AC5-8A2F-5E4D3F5E275D}" type="presOf" srcId="{2B250B2C-DB91-4C4E-86C0-C4FDF1081D08}" destId="{FC75FCDE-1D9A-4476-846D-44C02CC565DF}" srcOrd="0" destOrd="0" presId="urn:microsoft.com/office/officeart/2005/8/layout/process1"/>
    <dgm:cxn modelId="{88045D30-0A5B-4C82-8AEF-606790756D1C}" srcId="{2B250B2C-DB91-4C4E-86C0-C4FDF1081D08}" destId="{13900F5D-D61D-492D-B92C-4A9F566D1708}" srcOrd="4" destOrd="0" parTransId="{129D0402-8219-4757-80FC-3717368401DC}" sibTransId="{7C7B398E-9A3A-4A40-AE0A-47F67A83AF60}"/>
    <dgm:cxn modelId="{E42F7E3B-DA6B-42CC-B340-A3A9EE2AE17B}" type="presOf" srcId="{7C7B398E-9A3A-4A40-AE0A-47F67A83AF60}" destId="{8EE3CD2F-5419-4AF4-83DF-BB9589C550E3}" srcOrd="0" destOrd="0" presId="urn:microsoft.com/office/officeart/2005/8/layout/process1"/>
    <dgm:cxn modelId="{04FA6B5E-14C0-4027-8472-9C9607EBE266}" srcId="{2B250B2C-DB91-4C4E-86C0-C4FDF1081D08}" destId="{275351AF-F2A5-425A-954B-DC95D8092976}" srcOrd="3" destOrd="0" parTransId="{32EB5CAC-B2C9-465B-8676-027D4F9BD611}" sibTransId="{1A004697-54FE-4364-B791-143A05DE2738}"/>
    <dgm:cxn modelId="{D405F54B-2A9C-4793-AFDE-B441F88D7B3E}" type="presOf" srcId="{1A004697-54FE-4364-B791-143A05DE2738}" destId="{C7F49B97-0B3B-4F97-A3F4-32CE0A2E8AC6}" srcOrd="0" destOrd="0" presId="urn:microsoft.com/office/officeart/2005/8/layout/process1"/>
    <dgm:cxn modelId="{0FD0D34D-2B9E-4901-BA6B-77FADB452F0C}" type="presOf" srcId="{A6723BE8-A5F3-436D-9C61-BFB1C23F3DC1}" destId="{49D93390-30BB-48EB-BDE5-E4325C57E1C7}" srcOrd="0" destOrd="0" presId="urn:microsoft.com/office/officeart/2005/8/layout/process1"/>
    <dgm:cxn modelId="{01B6C153-52C8-4A36-BCF8-D2B18F4CDB58}" type="presOf" srcId="{F94683BB-6113-4804-A221-EAC851F1D6E7}" destId="{EAA81033-E5A4-42E5-A749-31414BC84843}" srcOrd="0" destOrd="0" presId="urn:microsoft.com/office/officeart/2005/8/layout/process1"/>
    <dgm:cxn modelId="{E55C4476-10C4-4C6C-9285-49AE4FE3D068}" srcId="{2B250B2C-DB91-4C4E-86C0-C4FDF1081D08}" destId="{0DEBA8C2-877D-492C-83B2-74C7EACFAE9F}" srcOrd="2" destOrd="0" parTransId="{CDCBFA30-57E4-43CF-98AF-68F34B879E00}" sibTransId="{E8257A4C-704C-4AEA-B2B7-BBEA59828F61}"/>
    <dgm:cxn modelId="{5410E657-06C9-48E3-BD12-2D0A1A896871}" type="presOf" srcId="{13900F5D-D61D-492D-B92C-4A9F566D1708}" destId="{4DF1BE40-0294-4290-8940-F1ED6D217EE3}" srcOrd="0" destOrd="0" presId="urn:microsoft.com/office/officeart/2005/8/layout/process1"/>
    <dgm:cxn modelId="{1EA98759-6DE1-471F-9526-78A2F9DB0373}" srcId="{2B250B2C-DB91-4C4E-86C0-C4FDF1081D08}" destId="{24656C5B-27BD-44B2-A4FE-A0DCFB30F2E0}" srcOrd="0" destOrd="0" parTransId="{BED494CC-C2D5-4F64-BB52-FB543AA691EB}" sibTransId="{D5152BD1-5611-4C71-9336-CDB36503AABD}"/>
    <dgm:cxn modelId="{DE15E07C-DBDA-431D-8102-29BA49202BF3}" type="presOf" srcId="{275351AF-F2A5-425A-954B-DC95D8092976}" destId="{8B325ADC-4DF6-4E09-911E-C9D092F66F11}" srcOrd="0" destOrd="0" presId="urn:microsoft.com/office/officeart/2005/8/layout/process1"/>
    <dgm:cxn modelId="{0D60F090-8F03-42AB-86C7-33ADBA69AF93}" type="presOf" srcId="{24656C5B-27BD-44B2-A4FE-A0DCFB30F2E0}" destId="{38E24286-00F6-49D6-A0D6-2CE3E0E8818F}" srcOrd="0" destOrd="0" presId="urn:microsoft.com/office/officeart/2005/8/layout/process1"/>
    <dgm:cxn modelId="{D627C1B4-7F39-495E-BCD9-C49B29C4317D}" srcId="{2B250B2C-DB91-4C4E-86C0-C4FDF1081D08}" destId="{F94683BB-6113-4804-A221-EAC851F1D6E7}" srcOrd="5" destOrd="0" parTransId="{18FE11C0-22EB-4155-8819-E8248EA728ED}" sibTransId="{AF4060A3-5E41-4391-A053-335B6D7324A0}"/>
    <dgm:cxn modelId="{5E43A9BE-5C28-434B-BB24-31D2E35A6F53}" type="presOf" srcId="{F34D739C-5A72-4301-8ACC-633BFD0CA9CD}" destId="{90C517FB-B9FB-44FD-820A-230047E36E71}" srcOrd="1" destOrd="0" presId="urn:microsoft.com/office/officeart/2005/8/layout/process1"/>
    <dgm:cxn modelId="{39CCA0C5-48F4-43C7-A5EC-305A57847141}" type="presOf" srcId="{E8257A4C-704C-4AEA-B2B7-BBEA59828F61}" destId="{6386C686-7C96-4E2F-B00C-B7C0CD6D4448}" srcOrd="1" destOrd="0" presId="urn:microsoft.com/office/officeart/2005/8/layout/process1"/>
    <dgm:cxn modelId="{6C66BFD0-913A-4BA7-A898-3B83C0ED941C}" type="presOf" srcId="{1A004697-54FE-4364-B791-143A05DE2738}" destId="{8F88F192-5042-49F1-B8B7-C2AEECE7D861}" srcOrd="1" destOrd="0" presId="urn:microsoft.com/office/officeart/2005/8/layout/process1"/>
    <dgm:cxn modelId="{890038DA-03D3-4815-B5A5-27D0A0AF3EC3}" type="presOf" srcId="{0DEBA8C2-877D-492C-83B2-74C7EACFAE9F}" destId="{2D49DCB1-8FDD-4EED-B598-670034D12E9D}" srcOrd="0" destOrd="0" presId="urn:microsoft.com/office/officeart/2005/8/layout/process1"/>
    <dgm:cxn modelId="{E7E3A7DB-AAC4-4FCC-884E-6C74B9D5426B}" srcId="{2B250B2C-DB91-4C4E-86C0-C4FDF1081D08}" destId="{A6723BE8-A5F3-436D-9C61-BFB1C23F3DC1}" srcOrd="1" destOrd="0" parTransId="{BBC484A9-9E3D-4EEF-AC06-D477EADA85C2}" sibTransId="{F34D739C-5A72-4301-8ACC-633BFD0CA9CD}"/>
    <dgm:cxn modelId="{1A391FEB-77DE-4BDF-8C6A-F5DC5D24C6C9}" type="presOf" srcId="{D5152BD1-5611-4C71-9336-CDB36503AABD}" destId="{77DE6FE4-D36A-4165-9F7F-444467A179CC}" srcOrd="1" destOrd="0" presId="urn:microsoft.com/office/officeart/2005/8/layout/process1"/>
    <dgm:cxn modelId="{A56A6707-C3D9-483F-A6A0-EF0A21886814}" type="presParOf" srcId="{FC75FCDE-1D9A-4476-846D-44C02CC565DF}" destId="{38E24286-00F6-49D6-A0D6-2CE3E0E8818F}" srcOrd="0" destOrd="0" presId="urn:microsoft.com/office/officeart/2005/8/layout/process1"/>
    <dgm:cxn modelId="{E78E5B81-F891-410E-8303-AC68EAE7BEC1}" type="presParOf" srcId="{FC75FCDE-1D9A-4476-846D-44C02CC565DF}" destId="{FD806286-D666-47BE-B4CE-36CC73DE6CD1}" srcOrd="1" destOrd="0" presId="urn:microsoft.com/office/officeart/2005/8/layout/process1"/>
    <dgm:cxn modelId="{F9FBFDB4-CEE2-46CA-A720-E01963E606E0}" type="presParOf" srcId="{FD806286-D666-47BE-B4CE-36CC73DE6CD1}" destId="{77DE6FE4-D36A-4165-9F7F-444467A179CC}" srcOrd="0" destOrd="0" presId="urn:microsoft.com/office/officeart/2005/8/layout/process1"/>
    <dgm:cxn modelId="{195C9FE3-47EC-40A3-AE6B-BABB720C3E6D}" type="presParOf" srcId="{FC75FCDE-1D9A-4476-846D-44C02CC565DF}" destId="{49D93390-30BB-48EB-BDE5-E4325C57E1C7}" srcOrd="2" destOrd="0" presId="urn:microsoft.com/office/officeart/2005/8/layout/process1"/>
    <dgm:cxn modelId="{90067119-10FF-48B7-B13C-04045BA570EE}" type="presParOf" srcId="{FC75FCDE-1D9A-4476-846D-44C02CC565DF}" destId="{73B16E8A-79EE-49EE-A37E-FC4E90F123F3}" srcOrd="3" destOrd="0" presId="urn:microsoft.com/office/officeart/2005/8/layout/process1"/>
    <dgm:cxn modelId="{98325F80-0222-46A2-AF71-602906D550EC}" type="presParOf" srcId="{73B16E8A-79EE-49EE-A37E-FC4E90F123F3}" destId="{90C517FB-B9FB-44FD-820A-230047E36E71}" srcOrd="0" destOrd="0" presId="urn:microsoft.com/office/officeart/2005/8/layout/process1"/>
    <dgm:cxn modelId="{88E6384F-CDA3-4588-B3E0-277E885835A5}" type="presParOf" srcId="{FC75FCDE-1D9A-4476-846D-44C02CC565DF}" destId="{2D49DCB1-8FDD-4EED-B598-670034D12E9D}" srcOrd="4" destOrd="0" presId="urn:microsoft.com/office/officeart/2005/8/layout/process1"/>
    <dgm:cxn modelId="{DF515E12-561B-4929-9F1A-7D8FE9CC8E64}" type="presParOf" srcId="{FC75FCDE-1D9A-4476-846D-44C02CC565DF}" destId="{1FD0F7D7-0614-416F-8304-6A7BBC95137E}" srcOrd="5" destOrd="0" presId="urn:microsoft.com/office/officeart/2005/8/layout/process1"/>
    <dgm:cxn modelId="{FDDB40AF-D95D-45D6-B391-418DD1E335CA}" type="presParOf" srcId="{1FD0F7D7-0614-416F-8304-6A7BBC95137E}" destId="{6386C686-7C96-4E2F-B00C-B7C0CD6D4448}" srcOrd="0" destOrd="0" presId="urn:microsoft.com/office/officeart/2005/8/layout/process1"/>
    <dgm:cxn modelId="{CFCA6BC1-B110-4AC6-A428-E277D26C1BE8}" type="presParOf" srcId="{FC75FCDE-1D9A-4476-846D-44C02CC565DF}" destId="{8B325ADC-4DF6-4E09-911E-C9D092F66F11}" srcOrd="6" destOrd="0" presId="urn:microsoft.com/office/officeart/2005/8/layout/process1"/>
    <dgm:cxn modelId="{1924D277-1C9C-44E7-80F3-9D18AC69534A}" type="presParOf" srcId="{FC75FCDE-1D9A-4476-846D-44C02CC565DF}" destId="{C7F49B97-0B3B-4F97-A3F4-32CE0A2E8AC6}" srcOrd="7" destOrd="0" presId="urn:microsoft.com/office/officeart/2005/8/layout/process1"/>
    <dgm:cxn modelId="{1630B24A-1840-4365-961C-84EA0EF9ADA6}" type="presParOf" srcId="{C7F49B97-0B3B-4F97-A3F4-32CE0A2E8AC6}" destId="{8F88F192-5042-49F1-B8B7-C2AEECE7D861}" srcOrd="0" destOrd="0" presId="urn:microsoft.com/office/officeart/2005/8/layout/process1"/>
    <dgm:cxn modelId="{F8F313C8-B928-427F-9602-1A97C0265400}" type="presParOf" srcId="{FC75FCDE-1D9A-4476-846D-44C02CC565DF}" destId="{4DF1BE40-0294-4290-8940-F1ED6D217EE3}" srcOrd="8" destOrd="0" presId="urn:microsoft.com/office/officeart/2005/8/layout/process1"/>
    <dgm:cxn modelId="{936A6B18-5D97-47B5-8B17-D39125544A77}" type="presParOf" srcId="{FC75FCDE-1D9A-4476-846D-44C02CC565DF}" destId="{8EE3CD2F-5419-4AF4-83DF-BB9589C550E3}" srcOrd="9" destOrd="0" presId="urn:microsoft.com/office/officeart/2005/8/layout/process1"/>
    <dgm:cxn modelId="{6D40190A-66AC-4AC0-9CFE-36763CABFE9D}" type="presParOf" srcId="{8EE3CD2F-5419-4AF4-83DF-BB9589C550E3}" destId="{E55ED36B-8BF3-45FD-93EC-2EA8D6247762}" srcOrd="0" destOrd="0" presId="urn:microsoft.com/office/officeart/2005/8/layout/process1"/>
    <dgm:cxn modelId="{311D6FCE-5289-4CA0-A189-BFD49B52175F}" type="presParOf" srcId="{FC75FCDE-1D9A-4476-846D-44C02CC565DF}" destId="{EAA81033-E5A4-42E5-A749-31414BC84843}"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250B2C-DB91-4C4E-86C0-C4FDF1081D08}" type="doc">
      <dgm:prSet loTypeId="urn:microsoft.com/office/officeart/2005/8/layout/process1" loCatId="process" qsTypeId="urn:microsoft.com/office/officeart/2005/8/quickstyle/simple1" qsCatId="simple" csTypeId="urn:microsoft.com/office/officeart/2005/8/colors/accent1_2" csCatId="accent1" phldr="1"/>
      <dgm:spPr/>
    </dgm:pt>
    <dgm:pt modelId="{24656C5B-27BD-44B2-A4FE-A0DCFB30F2E0}">
      <dgm:prSet phldrT="[テキスト]" custT="1"/>
      <dgm:spPr/>
      <dgm:t>
        <a:bodyPr vert="eaVert"/>
        <a:lstStyle/>
        <a:p>
          <a:r>
            <a:rPr kumimoji="1" lang="ja-JP" altLang="en-US" sz="2400" dirty="0"/>
            <a:t>クレームの発生</a:t>
          </a:r>
        </a:p>
      </dgm:t>
    </dgm:pt>
    <dgm:pt modelId="{BED494CC-C2D5-4F64-BB52-FB543AA691EB}" type="parTrans" cxnId="{1EA98759-6DE1-471F-9526-78A2F9DB0373}">
      <dgm:prSet/>
      <dgm:spPr/>
      <dgm:t>
        <a:bodyPr/>
        <a:lstStyle/>
        <a:p>
          <a:endParaRPr kumimoji="1" lang="ja-JP" altLang="en-US" sz="2400"/>
        </a:p>
      </dgm:t>
    </dgm:pt>
    <dgm:pt modelId="{D5152BD1-5611-4C71-9336-CDB36503AABD}" type="sibTrans" cxnId="{1EA98759-6DE1-471F-9526-78A2F9DB0373}">
      <dgm:prSet custT="1"/>
      <dgm:spPr/>
      <dgm:t>
        <a:bodyPr/>
        <a:lstStyle/>
        <a:p>
          <a:endParaRPr kumimoji="1" lang="ja-JP" altLang="en-US" sz="1800"/>
        </a:p>
      </dgm:t>
    </dgm:pt>
    <dgm:pt modelId="{A6723BE8-A5F3-436D-9C61-BFB1C23F3DC1}">
      <dgm:prSet phldrT="[テキスト]" custT="1"/>
      <dgm:spPr>
        <a:solidFill>
          <a:schemeClr val="bg2"/>
        </a:solidFill>
      </dgm:spPr>
      <dgm:t>
        <a:bodyPr vert="eaVert"/>
        <a:lstStyle/>
        <a:p>
          <a:r>
            <a:rPr kumimoji="1" lang="ja-JP" altLang="en-US" sz="2400" dirty="0"/>
            <a:t>事実確認</a:t>
          </a:r>
        </a:p>
      </dgm:t>
    </dgm:pt>
    <dgm:pt modelId="{BBC484A9-9E3D-4EEF-AC06-D477EADA85C2}" type="parTrans" cxnId="{E7E3A7DB-AAC4-4FCC-884E-6C74B9D5426B}">
      <dgm:prSet/>
      <dgm:spPr/>
      <dgm:t>
        <a:bodyPr/>
        <a:lstStyle/>
        <a:p>
          <a:endParaRPr kumimoji="1" lang="ja-JP" altLang="en-US" sz="2400"/>
        </a:p>
      </dgm:t>
    </dgm:pt>
    <dgm:pt modelId="{F34D739C-5A72-4301-8ACC-633BFD0CA9CD}" type="sibTrans" cxnId="{E7E3A7DB-AAC4-4FCC-884E-6C74B9D5426B}">
      <dgm:prSet custT="1"/>
      <dgm:spPr/>
      <dgm:t>
        <a:bodyPr/>
        <a:lstStyle/>
        <a:p>
          <a:endParaRPr kumimoji="1" lang="ja-JP" altLang="en-US" sz="1800"/>
        </a:p>
      </dgm:t>
    </dgm:pt>
    <dgm:pt modelId="{F94683BB-6113-4804-A221-EAC851F1D6E7}">
      <dgm:prSet phldrT="[テキスト]" custT="1"/>
      <dgm:spPr>
        <a:solidFill>
          <a:schemeClr val="accent1"/>
        </a:solidFill>
      </dgm:spPr>
      <dgm:t>
        <a:bodyPr vert="eaVert"/>
        <a:lstStyle/>
        <a:p>
          <a:r>
            <a:rPr kumimoji="1" lang="ja-JP" altLang="en-US" sz="2400" dirty="0"/>
            <a:t>ミーティングで事例研修</a:t>
          </a:r>
        </a:p>
      </dgm:t>
    </dgm:pt>
    <dgm:pt modelId="{18FE11C0-22EB-4155-8819-E8248EA728ED}" type="parTrans" cxnId="{D627C1B4-7F39-495E-BCD9-C49B29C4317D}">
      <dgm:prSet/>
      <dgm:spPr/>
      <dgm:t>
        <a:bodyPr/>
        <a:lstStyle/>
        <a:p>
          <a:endParaRPr kumimoji="1" lang="ja-JP" altLang="en-US" sz="2400"/>
        </a:p>
      </dgm:t>
    </dgm:pt>
    <dgm:pt modelId="{AF4060A3-5E41-4391-A053-335B6D7324A0}" type="sibTrans" cxnId="{D627C1B4-7F39-495E-BCD9-C49B29C4317D}">
      <dgm:prSet/>
      <dgm:spPr/>
      <dgm:t>
        <a:bodyPr/>
        <a:lstStyle/>
        <a:p>
          <a:endParaRPr kumimoji="1" lang="ja-JP" altLang="en-US" sz="2400"/>
        </a:p>
      </dgm:t>
    </dgm:pt>
    <dgm:pt modelId="{13900F5D-D61D-492D-B92C-4A9F566D1708}">
      <dgm:prSet custT="1"/>
      <dgm:spPr>
        <a:solidFill>
          <a:schemeClr val="bg2"/>
        </a:solidFill>
      </dgm:spPr>
      <dgm:t>
        <a:bodyPr vert="eaVert"/>
        <a:lstStyle/>
        <a:p>
          <a:r>
            <a:rPr kumimoji="1" lang="ja-JP" altLang="en-US" sz="2400" dirty="0"/>
            <a:t>スタッフ間で情報共有</a:t>
          </a:r>
        </a:p>
      </dgm:t>
    </dgm:pt>
    <dgm:pt modelId="{129D0402-8219-4757-80FC-3717368401DC}" type="parTrans" cxnId="{88045D30-0A5B-4C82-8AEF-606790756D1C}">
      <dgm:prSet/>
      <dgm:spPr/>
      <dgm:t>
        <a:bodyPr/>
        <a:lstStyle/>
        <a:p>
          <a:endParaRPr kumimoji="1" lang="ja-JP" altLang="en-US" sz="2400"/>
        </a:p>
      </dgm:t>
    </dgm:pt>
    <dgm:pt modelId="{7C7B398E-9A3A-4A40-AE0A-47F67A83AF60}" type="sibTrans" cxnId="{88045D30-0A5B-4C82-8AEF-606790756D1C}">
      <dgm:prSet custT="1"/>
      <dgm:spPr/>
      <dgm:t>
        <a:bodyPr/>
        <a:lstStyle/>
        <a:p>
          <a:endParaRPr kumimoji="1" lang="ja-JP" altLang="en-US" sz="1800"/>
        </a:p>
      </dgm:t>
    </dgm:pt>
    <dgm:pt modelId="{275351AF-F2A5-425A-954B-DC95D8092976}">
      <dgm:prSet custT="1"/>
      <dgm:spPr/>
      <dgm:t>
        <a:bodyPr vert="eaVert"/>
        <a:lstStyle/>
        <a:p>
          <a:r>
            <a:rPr kumimoji="1" lang="ja-JP" altLang="en-US" sz="2400" dirty="0"/>
            <a:t>解決のための対策</a:t>
          </a:r>
        </a:p>
      </dgm:t>
    </dgm:pt>
    <dgm:pt modelId="{32EB5CAC-B2C9-465B-8676-027D4F9BD611}" type="parTrans" cxnId="{04FA6B5E-14C0-4027-8472-9C9607EBE266}">
      <dgm:prSet/>
      <dgm:spPr/>
      <dgm:t>
        <a:bodyPr/>
        <a:lstStyle/>
        <a:p>
          <a:endParaRPr kumimoji="1" lang="ja-JP" altLang="en-US" sz="2400"/>
        </a:p>
      </dgm:t>
    </dgm:pt>
    <dgm:pt modelId="{1A004697-54FE-4364-B791-143A05DE2738}" type="sibTrans" cxnId="{04FA6B5E-14C0-4027-8472-9C9607EBE266}">
      <dgm:prSet custT="1"/>
      <dgm:spPr/>
      <dgm:t>
        <a:bodyPr/>
        <a:lstStyle/>
        <a:p>
          <a:endParaRPr kumimoji="1" lang="ja-JP" altLang="en-US" sz="1800"/>
        </a:p>
      </dgm:t>
    </dgm:pt>
    <dgm:pt modelId="{0DEBA8C2-877D-492C-83B2-74C7EACFAE9F}">
      <dgm:prSet custT="1"/>
      <dgm:spPr>
        <a:solidFill>
          <a:schemeClr val="bg2"/>
        </a:solidFill>
      </dgm:spPr>
      <dgm:t>
        <a:bodyPr vert="eaVert"/>
        <a:lstStyle/>
        <a:p>
          <a:r>
            <a:rPr kumimoji="1" lang="ja-JP" altLang="en-US" sz="2400" dirty="0"/>
            <a:t>原因分析</a:t>
          </a:r>
        </a:p>
      </dgm:t>
    </dgm:pt>
    <dgm:pt modelId="{CDCBFA30-57E4-43CF-98AF-68F34B879E00}" type="parTrans" cxnId="{E55C4476-10C4-4C6C-9285-49AE4FE3D068}">
      <dgm:prSet/>
      <dgm:spPr/>
      <dgm:t>
        <a:bodyPr/>
        <a:lstStyle/>
        <a:p>
          <a:endParaRPr kumimoji="1" lang="ja-JP" altLang="en-US" sz="2400"/>
        </a:p>
      </dgm:t>
    </dgm:pt>
    <dgm:pt modelId="{E8257A4C-704C-4AEA-B2B7-BBEA59828F61}" type="sibTrans" cxnId="{E55C4476-10C4-4C6C-9285-49AE4FE3D068}">
      <dgm:prSet custT="1"/>
      <dgm:spPr/>
      <dgm:t>
        <a:bodyPr/>
        <a:lstStyle/>
        <a:p>
          <a:endParaRPr kumimoji="1" lang="ja-JP" altLang="en-US" sz="1800"/>
        </a:p>
      </dgm:t>
    </dgm:pt>
    <dgm:pt modelId="{FC75FCDE-1D9A-4476-846D-44C02CC565DF}" type="pres">
      <dgm:prSet presAssocID="{2B250B2C-DB91-4C4E-86C0-C4FDF1081D08}" presName="Name0" presStyleCnt="0">
        <dgm:presLayoutVars>
          <dgm:dir/>
          <dgm:resizeHandles val="exact"/>
        </dgm:presLayoutVars>
      </dgm:prSet>
      <dgm:spPr/>
    </dgm:pt>
    <dgm:pt modelId="{38E24286-00F6-49D6-A0D6-2CE3E0E8818F}" type="pres">
      <dgm:prSet presAssocID="{24656C5B-27BD-44B2-A4FE-A0DCFB30F2E0}" presName="node" presStyleLbl="node1" presStyleIdx="0" presStyleCnt="6" custScaleX="32816" custScaleY="633539">
        <dgm:presLayoutVars>
          <dgm:bulletEnabled val="1"/>
        </dgm:presLayoutVars>
      </dgm:prSet>
      <dgm:spPr/>
    </dgm:pt>
    <dgm:pt modelId="{FD806286-D666-47BE-B4CE-36CC73DE6CD1}" type="pres">
      <dgm:prSet presAssocID="{D5152BD1-5611-4C71-9336-CDB36503AABD}" presName="sibTrans" presStyleLbl="sibTrans2D1" presStyleIdx="0" presStyleCnt="5"/>
      <dgm:spPr/>
    </dgm:pt>
    <dgm:pt modelId="{77DE6FE4-D36A-4165-9F7F-444467A179CC}" type="pres">
      <dgm:prSet presAssocID="{D5152BD1-5611-4C71-9336-CDB36503AABD}" presName="connectorText" presStyleLbl="sibTrans2D1" presStyleIdx="0" presStyleCnt="5"/>
      <dgm:spPr/>
    </dgm:pt>
    <dgm:pt modelId="{49D93390-30BB-48EB-BDE5-E4325C57E1C7}" type="pres">
      <dgm:prSet presAssocID="{A6723BE8-A5F3-436D-9C61-BFB1C23F3DC1}" presName="node" presStyleLbl="node1" presStyleIdx="1" presStyleCnt="6" custScaleX="32816" custScaleY="633539">
        <dgm:presLayoutVars>
          <dgm:bulletEnabled val="1"/>
        </dgm:presLayoutVars>
      </dgm:prSet>
      <dgm:spPr/>
    </dgm:pt>
    <dgm:pt modelId="{73B16E8A-79EE-49EE-A37E-FC4E90F123F3}" type="pres">
      <dgm:prSet presAssocID="{F34D739C-5A72-4301-8ACC-633BFD0CA9CD}" presName="sibTrans" presStyleLbl="sibTrans2D1" presStyleIdx="1" presStyleCnt="5"/>
      <dgm:spPr/>
    </dgm:pt>
    <dgm:pt modelId="{90C517FB-B9FB-44FD-820A-230047E36E71}" type="pres">
      <dgm:prSet presAssocID="{F34D739C-5A72-4301-8ACC-633BFD0CA9CD}" presName="connectorText" presStyleLbl="sibTrans2D1" presStyleIdx="1" presStyleCnt="5"/>
      <dgm:spPr/>
    </dgm:pt>
    <dgm:pt modelId="{2D49DCB1-8FDD-4EED-B598-670034D12E9D}" type="pres">
      <dgm:prSet presAssocID="{0DEBA8C2-877D-492C-83B2-74C7EACFAE9F}" presName="node" presStyleLbl="node1" presStyleIdx="2" presStyleCnt="6" custScaleX="32816" custScaleY="633539">
        <dgm:presLayoutVars>
          <dgm:bulletEnabled val="1"/>
        </dgm:presLayoutVars>
      </dgm:prSet>
      <dgm:spPr/>
    </dgm:pt>
    <dgm:pt modelId="{1FD0F7D7-0614-416F-8304-6A7BBC95137E}" type="pres">
      <dgm:prSet presAssocID="{E8257A4C-704C-4AEA-B2B7-BBEA59828F61}" presName="sibTrans" presStyleLbl="sibTrans2D1" presStyleIdx="2" presStyleCnt="5"/>
      <dgm:spPr/>
    </dgm:pt>
    <dgm:pt modelId="{6386C686-7C96-4E2F-B00C-B7C0CD6D4448}" type="pres">
      <dgm:prSet presAssocID="{E8257A4C-704C-4AEA-B2B7-BBEA59828F61}" presName="connectorText" presStyleLbl="sibTrans2D1" presStyleIdx="2" presStyleCnt="5"/>
      <dgm:spPr/>
    </dgm:pt>
    <dgm:pt modelId="{8B325ADC-4DF6-4E09-911E-C9D092F66F11}" type="pres">
      <dgm:prSet presAssocID="{275351AF-F2A5-425A-954B-DC95D8092976}" presName="node" presStyleLbl="node1" presStyleIdx="3" presStyleCnt="6" custScaleX="32816" custScaleY="633539">
        <dgm:presLayoutVars>
          <dgm:bulletEnabled val="1"/>
        </dgm:presLayoutVars>
      </dgm:prSet>
      <dgm:spPr/>
    </dgm:pt>
    <dgm:pt modelId="{C7F49B97-0B3B-4F97-A3F4-32CE0A2E8AC6}" type="pres">
      <dgm:prSet presAssocID="{1A004697-54FE-4364-B791-143A05DE2738}" presName="sibTrans" presStyleLbl="sibTrans2D1" presStyleIdx="3" presStyleCnt="5"/>
      <dgm:spPr/>
    </dgm:pt>
    <dgm:pt modelId="{8F88F192-5042-49F1-B8B7-C2AEECE7D861}" type="pres">
      <dgm:prSet presAssocID="{1A004697-54FE-4364-B791-143A05DE2738}" presName="connectorText" presStyleLbl="sibTrans2D1" presStyleIdx="3" presStyleCnt="5"/>
      <dgm:spPr/>
    </dgm:pt>
    <dgm:pt modelId="{4DF1BE40-0294-4290-8940-F1ED6D217EE3}" type="pres">
      <dgm:prSet presAssocID="{13900F5D-D61D-492D-B92C-4A9F566D1708}" presName="node" presStyleLbl="node1" presStyleIdx="4" presStyleCnt="6" custScaleX="32816" custScaleY="633539">
        <dgm:presLayoutVars>
          <dgm:bulletEnabled val="1"/>
        </dgm:presLayoutVars>
      </dgm:prSet>
      <dgm:spPr/>
    </dgm:pt>
    <dgm:pt modelId="{8EE3CD2F-5419-4AF4-83DF-BB9589C550E3}" type="pres">
      <dgm:prSet presAssocID="{7C7B398E-9A3A-4A40-AE0A-47F67A83AF60}" presName="sibTrans" presStyleLbl="sibTrans2D1" presStyleIdx="4" presStyleCnt="5"/>
      <dgm:spPr/>
    </dgm:pt>
    <dgm:pt modelId="{E55ED36B-8BF3-45FD-93EC-2EA8D6247762}" type="pres">
      <dgm:prSet presAssocID="{7C7B398E-9A3A-4A40-AE0A-47F67A83AF60}" presName="connectorText" presStyleLbl="sibTrans2D1" presStyleIdx="4" presStyleCnt="5"/>
      <dgm:spPr/>
    </dgm:pt>
    <dgm:pt modelId="{EAA81033-E5A4-42E5-A749-31414BC84843}" type="pres">
      <dgm:prSet presAssocID="{F94683BB-6113-4804-A221-EAC851F1D6E7}" presName="node" presStyleLbl="node1" presStyleIdx="5" presStyleCnt="6" custScaleX="32816" custScaleY="633539">
        <dgm:presLayoutVars>
          <dgm:bulletEnabled val="1"/>
        </dgm:presLayoutVars>
      </dgm:prSet>
      <dgm:spPr/>
    </dgm:pt>
  </dgm:ptLst>
  <dgm:cxnLst>
    <dgm:cxn modelId="{5096D908-F04C-4BCE-BB8F-459101E81B6E}" type="presOf" srcId="{F34D739C-5A72-4301-8ACC-633BFD0CA9CD}" destId="{73B16E8A-79EE-49EE-A37E-FC4E90F123F3}" srcOrd="0" destOrd="0" presId="urn:microsoft.com/office/officeart/2005/8/layout/process1"/>
    <dgm:cxn modelId="{63004C0B-32B2-431B-8426-C0CAAD8E93A9}" type="presOf" srcId="{7C7B398E-9A3A-4A40-AE0A-47F67A83AF60}" destId="{E55ED36B-8BF3-45FD-93EC-2EA8D6247762}" srcOrd="1" destOrd="0" presId="urn:microsoft.com/office/officeart/2005/8/layout/process1"/>
    <dgm:cxn modelId="{86D3C10E-2528-49CC-B548-B9C2BEEC06BE}" type="presOf" srcId="{D5152BD1-5611-4C71-9336-CDB36503AABD}" destId="{FD806286-D666-47BE-B4CE-36CC73DE6CD1}" srcOrd="0" destOrd="0" presId="urn:microsoft.com/office/officeart/2005/8/layout/process1"/>
    <dgm:cxn modelId="{A7087A1D-640A-43F1-94C1-82D183AB1DE9}" type="presOf" srcId="{E8257A4C-704C-4AEA-B2B7-BBEA59828F61}" destId="{1FD0F7D7-0614-416F-8304-6A7BBC95137E}" srcOrd="0" destOrd="0" presId="urn:microsoft.com/office/officeart/2005/8/layout/process1"/>
    <dgm:cxn modelId="{6B7ED11F-E201-4AC5-8A2F-5E4D3F5E275D}" type="presOf" srcId="{2B250B2C-DB91-4C4E-86C0-C4FDF1081D08}" destId="{FC75FCDE-1D9A-4476-846D-44C02CC565DF}" srcOrd="0" destOrd="0" presId="urn:microsoft.com/office/officeart/2005/8/layout/process1"/>
    <dgm:cxn modelId="{88045D30-0A5B-4C82-8AEF-606790756D1C}" srcId="{2B250B2C-DB91-4C4E-86C0-C4FDF1081D08}" destId="{13900F5D-D61D-492D-B92C-4A9F566D1708}" srcOrd="4" destOrd="0" parTransId="{129D0402-8219-4757-80FC-3717368401DC}" sibTransId="{7C7B398E-9A3A-4A40-AE0A-47F67A83AF60}"/>
    <dgm:cxn modelId="{E42F7E3B-DA6B-42CC-B340-A3A9EE2AE17B}" type="presOf" srcId="{7C7B398E-9A3A-4A40-AE0A-47F67A83AF60}" destId="{8EE3CD2F-5419-4AF4-83DF-BB9589C550E3}" srcOrd="0" destOrd="0" presId="urn:microsoft.com/office/officeart/2005/8/layout/process1"/>
    <dgm:cxn modelId="{04FA6B5E-14C0-4027-8472-9C9607EBE266}" srcId="{2B250B2C-DB91-4C4E-86C0-C4FDF1081D08}" destId="{275351AF-F2A5-425A-954B-DC95D8092976}" srcOrd="3" destOrd="0" parTransId="{32EB5CAC-B2C9-465B-8676-027D4F9BD611}" sibTransId="{1A004697-54FE-4364-B791-143A05DE2738}"/>
    <dgm:cxn modelId="{D405F54B-2A9C-4793-AFDE-B441F88D7B3E}" type="presOf" srcId="{1A004697-54FE-4364-B791-143A05DE2738}" destId="{C7F49B97-0B3B-4F97-A3F4-32CE0A2E8AC6}" srcOrd="0" destOrd="0" presId="urn:microsoft.com/office/officeart/2005/8/layout/process1"/>
    <dgm:cxn modelId="{0FD0D34D-2B9E-4901-BA6B-77FADB452F0C}" type="presOf" srcId="{A6723BE8-A5F3-436D-9C61-BFB1C23F3DC1}" destId="{49D93390-30BB-48EB-BDE5-E4325C57E1C7}" srcOrd="0" destOrd="0" presId="urn:microsoft.com/office/officeart/2005/8/layout/process1"/>
    <dgm:cxn modelId="{01B6C153-52C8-4A36-BCF8-D2B18F4CDB58}" type="presOf" srcId="{F94683BB-6113-4804-A221-EAC851F1D6E7}" destId="{EAA81033-E5A4-42E5-A749-31414BC84843}" srcOrd="0" destOrd="0" presId="urn:microsoft.com/office/officeart/2005/8/layout/process1"/>
    <dgm:cxn modelId="{E55C4476-10C4-4C6C-9285-49AE4FE3D068}" srcId="{2B250B2C-DB91-4C4E-86C0-C4FDF1081D08}" destId="{0DEBA8C2-877D-492C-83B2-74C7EACFAE9F}" srcOrd="2" destOrd="0" parTransId="{CDCBFA30-57E4-43CF-98AF-68F34B879E00}" sibTransId="{E8257A4C-704C-4AEA-B2B7-BBEA59828F61}"/>
    <dgm:cxn modelId="{5410E657-06C9-48E3-BD12-2D0A1A896871}" type="presOf" srcId="{13900F5D-D61D-492D-B92C-4A9F566D1708}" destId="{4DF1BE40-0294-4290-8940-F1ED6D217EE3}" srcOrd="0" destOrd="0" presId="urn:microsoft.com/office/officeart/2005/8/layout/process1"/>
    <dgm:cxn modelId="{1EA98759-6DE1-471F-9526-78A2F9DB0373}" srcId="{2B250B2C-DB91-4C4E-86C0-C4FDF1081D08}" destId="{24656C5B-27BD-44B2-A4FE-A0DCFB30F2E0}" srcOrd="0" destOrd="0" parTransId="{BED494CC-C2D5-4F64-BB52-FB543AA691EB}" sibTransId="{D5152BD1-5611-4C71-9336-CDB36503AABD}"/>
    <dgm:cxn modelId="{DE15E07C-DBDA-431D-8102-29BA49202BF3}" type="presOf" srcId="{275351AF-F2A5-425A-954B-DC95D8092976}" destId="{8B325ADC-4DF6-4E09-911E-C9D092F66F11}" srcOrd="0" destOrd="0" presId="urn:microsoft.com/office/officeart/2005/8/layout/process1"/>
    <dgm:cxn modelId="{0D60F090-8F03-42AB-86C7-33ADBA69AF93}" type="presOf" srcId="{24656C5B-27BD-44B2-A4FE-A0DCFB30F2E0}" destId="{38E24286-00F6-49D6-A0D6-2CE3E0E8818F}" srcOrd="0" destOrd="0" presId="urn:microsoft.com/office/officeart/2005/8/layout/process1"/>
    <dgm:cxn modelId="{D627C1B4-7F39-495E-BCD9-C49B29C4317D}" srcId="{2B250B2C-DB91-4C4E-86C0-C4FDF1081D08}" destId="{F94683BB-6113-4804-A221-EAC851F1D6E7}" srcOrd="5" destOrd="0" parTransId="{18FE11C0-22EB-4155-8819-E8248EA728ED}" sibTransId="{AF4060A3-5E41-4391-A053-335B6D7324A0}"/>
    <dgm:cxn modelId="{5E43A9BE-5C28-434B-BB24-31D2E35A6F53}" type="presOf" srcId="{F34D739C-5A72-4301-8ACC-633BFD0CA9CD}" destId="{90C517FB-B9FB-44FD-820A-230047E36E71}" srcOrd="1" destOrd="0" presId="urn:microsoft.com/office/officeart/2005/8/layout/process1"/>
    <dgm:cxn modelId="{39CCA0C5-48F4-43C7-A5EC-305A57847141}" type="presOf" srcId="{E8257A4C-704C-4AEA-B2B7-BBEA59828F61}" destId="{6386C686-7C96-4E2F-B00C-B7C0CD6D4448}" srcOrd="1" destOrd="0" presId="urn:microsoft.com/office/officeart/2005/8/layout/process1"/>
    <dgm:cxn modelId="{6C66BFD0-913A-4BA7-A898-3B83C0ED941C}" type="presOf" srcId="{1A004697-54FE-4364-B791-143A05DE2738}" destId="{8F88F192-5042-49F1-B8B7-C2AEECE7D861}" srcOrd="1" destOrd="0" presId="urn:microsoft.com/office/officeart/2005/8/layout/process1"/>
    <dgm:cxn modelId="{890038DA-03D3-4815-B5A5-27D0A0AF3EC3}" type="presOf" srcId="{0DEBA8C2-877D-492C-83B2-74C7EACFAE9F}" destId="{2D49DCB1-8FDD-4EED-B598-670034D12E9D}" srcOrd="0" destOrd="0" presId="urn:microsoft.com/office/officeart/2005/8/layout/process1"/>
    <dgm:cxn modelId="{E7E3A7DB-AAC4-4FCC-884E-6C74B9D5426B}" srcId="{2B250B2C-DB91-4C4E-86C0-C4FDF1081D08}" destId="{A6723BE8-A5F3-436D-9C61-BFB1C23F3DC1}" srcOrd="1" destOrd="0" parTransId="{BBC484A9-9E3D-4EEF-AC06-D477EADA85C2}" sibTransId="{F34D739C-5A72-4301-8ACC-633BFD0CA9CD}"/>
    <dgm:cxn modelId="{1A391FEB-77DE-4BDF-8C6A-F5DC5D24C6C9}" type="presOf" srcId="{D5152BD1-5611-4C71-9336-CDB36503AABD}" destId="{77DE6FE4-D36A-4165-9F7F-444467A179CC}" srcOrd="1" destOrd="0" presId="urn:microsoft.com/office/officeart/2005/8/layout/process1"/>
    <dgm:cxn modelId="{A56A6707-C3D9-483F-A6A0-EF0A21886814}" type="presParOf" srcId="{FC75FCDE-1D9A-4476-846D-44C02CC565DF}" destId="{38E24286-00F6-49D6-A0D6-2CE3E0E8818F}" srcOrd="0" destOrd="0" presId="urn:microsoft.com/office/officeart/2005/8/layout/process1"/>
    <dgm:cxn modelId="{E78E5B81-F891-410E-8303-AC68EAE7BEC1}" type="presParOf" srcId="{FC75FCDE-1D9A-4476-846D-44C02CC565DF}" destId="{FD806286-D666-47BE-B4CE-36CC73DE6CD1}" srcOrd="1" destOrd="0" presId="urn:microsoft.com/office/officeart/2005/8/layout/process1"/>
    <dgm:cxn modelId="{F9FBFDB4-CEE2-46CA-A720-E01963E606E0}" type="presParOf" srcId="{FD806286-D666-47BE-B4CE-36CC73DE6CD1}" destId="{77DE6FE4-D36A-4165-9F7F-444467A179CC}" srcOrd="0" destOrd="0" presId="urn:microsoft.com/office/officeart/2005/8/layout/process1"/>
    <dgm:cxn modelId="{195C9FE3-47EC-40A3-AE6B-BABB720C3E6D}" type="presParOf" srcId="{FC75FCDE-1D9A-4476-846D-44C02CC565DF}" destId="{49D93390-30BB-48EB-BDE5-E4325C57E1C7}" srcOrd="2" destOrd="0" presId="urn:microsoft.com/office/officeart/2005/8/layout/process1"/>
    <dgm:cxn modelId="{90067119-10FF-48B7-B13C-04045BA570EE}" type="presParOf" srcId="{FC75FCDE-1D9A-4476-846D-44C02CC565DF}" destId="{73B16E8A-79EE-49EE-A37E-FC4E90F123F3}" srcOrd="3" destOrd="0" presId="urn:microsoft.com/office/officeart/2005/8/layout/process1"/>
    <dgm:cxn modelId="{98325F80-0222-46A2-AF71-602906D550EC}" type="presParOf" srcId="{73B16E8A-79EE-49EE-A37E-FC4E90F123F3}" destId="{90C517FB-B9FB-44FD-820A-230047E36E71}" srcOrd="0" destOrd="0" presId="urn:microsoft.com/office/officeart/2005/8/layout/process1"/>
    <dgm:cxn modelId="{88E6384F-CDA3-4588-B3E0-277E885835A5}" type="presParOf" srcId="{FC75FCDE-1D9A-4476-846D-44C02CC565DF}" destId="{2D49DCB1-8FDD-4EED-B598-670034D12E9D}" srcOrd="4" destOrd="0" presId="urn:microsoft.com/office/officeart/2005/8/layout/process1"/>
    <dgm:cxn modelId="{DF515E12-561B-4929-9F1A-7D8FE9CC8E64}" type="presParOf" srcId="{FC75FCDE-1D9A-4476-846D-44C02CC565DF}" destId="{1FD0F7D7-0614-416F-8304-6A7BBC95137E}" srcOrd="5" destOrd="0" presId="urn:microsoft.com/office/officeart/2005/8/layout/process1"/>
    <dgm:cxn modelId="{FDDB40AF-D95D-45D6-B391-418DD1E335CA}" type="presParOf" srcId="{1FD0F7D7-0614-416F-8304-6A7BBC95137E}" destId="{6386C686-7C96-4E2F-B00C-B7C0CD6D4448}" srcOrd="0" destOrd="0" presId="urn:microsoft.com/office/officeart/2005/8/layout/process1"/>
    <dgm:cxn modelId="{CFCA6BC1-B110-4AC6-A428-E277D26C1BE8}" type="presParOf" srcId="{FC75FCDE-1D9A-4476-846D-44C02CC565DF}" destId="{8B325ADC-4DF6-4E09-911E-C9D092F66F11}" srcOrd="6" destOrd="0" presId="urn:microsoft.com/office/officeart/2005/8/layout/process1"/>
    <dgm:cxn modelId="{1924D277-1C9C-44E7-80F3-9D18AC69534A}" type="presParOf" srcId="{FC75FCDE-1D9A-4476-846D-44C02CC565DF}" destId="{C7F49B97-0B3B-4F97-A3F4-32CE0A2E8AC6}" srcOrd="7" destOrd="0" presId="urn:microsoft.com/office/officeart/2005/8/layout/process1"/>
    <dgm:cxn modelId="{1630B24A-1840-4365-961C-84EA0EF9ADA6}" type="presParOf" srcId="{C7F49B97-0B3B-4F97-A3F4-32CE0A2E8AC6}" destId="{8F88F192-5042-49F1-B8B7-C2AEECE7D861}" srcOrd="0" destOrd="0" presId="urn:microsoft.com/office/officeart/2005/8/layout/process1"/>
    <dgm:cxn modelId="{F8F313C8-B928-427F-9602-1A97C0265400}" type="presParOf" srcId="{FC75FCDE-1D9A-4476-846D-44C02CC565DF}" destId="{4DF1BE40-0294-4290-8940-F1ED6D217EE3}" srcOrd="8" destOrd="0" presId="urn:microsoft.com/office/officeart/2005/8/layout/process1"/>
    <dgm:cxn modelId="{936A6B18-5D97-47B5-8B17-D39125544A77}" type="presParOf" srcId="{FC75FCDE-1D9A-4476-846D-44C02CC565DF}" destId="{8EE3CD2F-5419-4AF4-83DF-BB9589C550E3}" srcOrd="9" destOrd="0" presId="urn:microsoft.com/office/officeart/2005/8/layout/process1"/>
    <dgm:cxn modelId="{6D40190A-66AC-4AC0-9CFE-36763CABFE9D}" type="presParOf" srcId="{8EE3CD2F-5419-4AF4-83DF-BB9589C550E3}" destId="{E55ED36B-8BF3-45FD-93EC-2EA8D6247762}" srcOrd="0" destOrd="0" presId="urn:microsoft.com/office/officeart/2005/8/layout/process1"/>
    <dgm:cxn modelId="{311D6FCE-5289-4CA0-A189-BFD49B52175F}" type="presParOf" srcId="{FC75FCDE-1D9A-4476-846D-44C02CC565DF}" destId="{EAA81033-E5A4-42E5-A749-31414BC84843}"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24286-00F6-49D6-A0D6-2CE3E0E8818F}">
      <dsp:nvSpPr>
        <dsp:cNvPr id="0" name=""/>
        <dsp:cNvSpPr/>
      </dsp:nvSpPr>
      <dsp:spPr>
        <a:xfrm>
          <a:off x="48" y="0"/>
          <a:ext cx="978006" cy="377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クレームの発生</a:t>
          </a:r>
        </a:p>
      </dsp:txBody>
      <dsp:txXfrm>
        <a:off x="28693" y="28645"/>
        <a:ext cx="920716" cy="3717919"/>
      </dsp:txXfrm>
    </dsp:sp>
    <dsp:sp modelId="{FD806286-D666-47BE-B4CE-36CC73DE6CD1}">
      <dsp:nvSpPr>
        <dsp:cNvPr id="0" name=""/>
        <dsp:cNvSpPr/>
      </dsp:nvSpPr>
      <dsp:spPr>
        <a:xfrm>
          <a:off x="1276081"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1276081" y="1665871"/>
        <a:ext cx="442272" cy="443465"/>
      </dsp:txXfrm>
    </dsp:sp>
    <dsp:sp modelId="{49D93390-30BB-48EB-BDE5-E4325C57E1C7}">
      <dsp:nvSpPr>
        <dsp:cNvPr id="0" name=""/>
        <dsp:cNvSpPr/>
      </dsp:nvSpPr>
      <dsp:spPr>
        <a:xfrm>
          <a:off x="2170163" y="0"/>
          <a:ext cx="978006" cy="377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事実確認</a:t>
          </a:r>
        </a:p>
      </dsp:txBody>
      <dsp:txXfrm>
        <a:off x="2198808" y="28645"/>
        <a:ext cx="920716" cy="3717919"/>
      </dsp:txXfrm>
    </dsp:sp>
    <dsp:sp modelId="{73B16E8A-79EE-49EE-A37E-FC4E90F123F3}">
      <dsp:nvSpPr>
        <dsp:cNvPr id="0" name=""/>
        <dsp:cNvSpPr/>
      </dsp:nvSpPr>
      <dsp:spPr>
        <a:xfrm>
          <a:off x="3446197"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3446197" y="1665871"/>
        <a:ext cx="442272" cy="443465"/>
      </dsp:txXfrm>
    </dsp:sp>
    <dsp:sp modelId="{2D49DCB1-8FDD-4EED-B598-670034D12E9D}">
      <dsp:nvSpPr>
        <dsp:cNvPr id="0" name=""/>
        <dsp:cNvSpPr/>
      </dsp:nvSpPr>
      <dsp:spPr>
        <a:xfrm>
          <a:off x="4340279" y="0"/>
          <a:ext cx="978006" cy="377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原因分析</a:t>
          </a:r>
        </a:p>
      </dsp:txBody>
      <dsp:txXfrm>
        <a:off x="4368924" y="28645"/>
        <a:ext cx="920716" cy="3717919"/>
      </dsp:txXfrm>
    </dsp:sp>
    <dsp:sp modelId="{1FD0F7D7-0614-416F-8304-6A7BBC95137E}">
      <dsp:nvSpPr>
        <dsp:cNvPr id="0" name=""/>
        <dsp:cNvSpPr/>
      </dsp:nvSpPr>
      <dsp:spPr>
        <a:xfrm>
          <a:off x="5616313"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5616313" y="1665871"/>
        <a:ext cx="442272" cy="443465"/>
      </dsp:txXfrm>
    </dsp:sp>
    <dsp:sp modelId="{8B325ADC-4DF6-4E09-911E-C9D092F66F11}">
      <dsp:nvSpPr>
        <dsp:cNvPr id="0" name=""/>
        <dsp:cNvSpPr/>
      </dsp:nvSpPr>
      <dsp:spPr>
        <a:xfrm>
          <a:off x="6510395" y="0"/>
          <a:ext cx="978006" cy="377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解決のための対策</a:t>
          </a:r>
        </a:p>
      </dsp:txBody>
      <dsp:txXfrm>
        <a:off x="6539040" y="28645"/>
        <a:ext cx="920716" cy="3717919"/>
      </dsp:txXfrm>
    </dsp:sp>
    <dsp:sp modelId="{C7F49B97-0B3B-4F97-A3F4-32CE0A2E8AC6}">
      <dsp:nvSpPr>
        <dsp:cNvPr id="0" name=""/>
        <dsp:cNvSpPr/>
      </dsp:nvSpPr>
      <dsp:spPr>
        <a:xfrm>
          <a:off x="7786429"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7786429" y="1665871"/>
        <a:ext cx="442272" cy="443465"/>
      </dsp:txXfrm>
    </dsp:sp>
    <dsp:sp modelId="{4DF1BE40-0294-4290-8940-F1ED6D217EE3}">
      <dsp:nvSpPr>
        <dsp:cNvPr id="0" name=""/>
        <dsp:cNvSpPr/>
      </dsp:nvSpPr>
      <dsp:spPr>
        <a:xfrm>
          <a:off x="8680511" y="0"/>
          <a:ext cx="978006" cy="377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スタッフ間で情報共有</a:t>
          </a:r>
        </a:p>
      </dsp:txBody>
      <dsp:txXfrm>
        <a:off x="8709156" y="28645"/>
        <a:ext cx="920716" cy="3717919"/>
      </dsp:txXfrm>
    </dsp:sp>
    <dsp:sp modelId="{8EE3CD2F-5419-4AF4-83DF-BB9589C550E3}">
      <dsp:nvSpPr>
        <dsp:cNvPr id="0" name=""/>
        <dsp:cNvSpPr/>
      </dsp:nvSpPr>
      <dsp:spPr>
        <a:xfrm>
          <a:off x="9956545"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9956545" y="1665871"/>
        <a:ext cx="442272" cy="443465"/>
      </dsp:txXfrm>
    </dsp:sp>
    <dsp:sp modelId="{EAA81033-E5A4-42E5-A749-31414BC84843}">
      <dsp:nvSpPr>
        <dsp:cNvPr id="0" name=""/>
        <dsp:cNvSpPr/>
      </dsp:nvSpPr>
      <dsp:spPr>
        <a:xfrm>
          <a:off x="10850627" y="0"/>
          <a:ext cx="978006" cy="377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ミーティングで事例研修</a:t>
          </a:r>
        </a:p>
      </dsp:txBody>
      <dsp:txXfrm>
        <a:off x="10879272" y="28645"/>
        <a:ext cx="920716" cy="3717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24286-00F6-49D6-A0D6-2CE3E0E8818F}">
      <dsp:nvSpPr>
        <dsp:cNvPr id="0" name=""/>
        <dsp:cNvSpPr/>
      </dsp:nvSpPr>
      <dsp:spPr>
        <a:xfrm>
          <a:off x="48" y="0"/>
          <a:ext cx="978006" cy="377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クレームの発生</a:t>
          </a:r>
        </a:p>
      </dsp:txBody>
      <dsp:txXfrm>
        <a:off x="28693" y="28645"/>
        <a:ext cx="920716" cy="3717919"/>
      </dsp:txXfrm>
    </dsp:sp>
    <dsp:sp modelId="{FD806286-D666-47BE-B4CE-36CC73DE6CD1}">
      <dsp:nvSpPr>
        <dsp:cNvPr id="0" name=""/>
        <dsp:cNvSpPr/>
      </dsp:nvSpPr>
      <dsp:spPr>
        <a:xfrm>
          <a:off x="1276081"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1276081" y="1665871"/>
        <a:ext cx="442272" cy="443465"/>
      </dsp:txXfrm>
    </dsp:sp>
    <dsp:sp modelId="{49D93390-30BB-48EB-BDE5-E4325C57E1C7}">
      <dsp:nvSpPr>
        <dsp:cNvPr id="0" name=""/>
        <dsp:cNvSpPr/>
      </dsp:nvSpPr>
      <dsp:spPr>
        <a:xfrm>
          <a:off x="2170163" y="0"/>
          <a:ext cx="978006" cy="3775209"/>
        </a:xfrm>
        <a:prstGeom prst="roundRect">
          <a:avLst>
            <a:gd name="adj" fmla="val 10000"/>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事実確認</a:t>
          </a:r>
        </a:p>
      </dsp:txBody>
      <dsp:txXfrm>
        <a:off x="2198808" y="28645"/>
        <a:ext cx="920716" cy="3717919"/>
      </dsp:txXfrm>
    </dsp:sp>
    <dsp:sp modelId="{73B16E8A-79EE-49EE-A37E-FC4E90F123F3}">
      <dsp:nvSpPr>
        <dsp:cNvPr id="0" name=""/>
        <dsp:cNvSpPr/>
      </dsp:nvSpPr>
      <dsp:spPr>
        <a:xfrm>
          <a:off x="3446197"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3446197" y="1665871"/>
        <a:ext cx="442272" cy="443465"/>
      </dsp:txXfrm>
    </dsp:sp>
    <dsp:sp modelId="{2D49DCB1-8FDD-4EED-B598-670034D12E9D}">
      <dsp:nvSpPr>
        <dsp:cNvPr id="0" name=""/>
        <dsp:cNvSpPr/>
      </dsp:nvSpPr>
      <dsp:spPr>
        <a:xfrm>
          <a:off x="4340279" y="0"/>
          <a:ext cx="978006" cy="3775209"/>
        </a:xfrm>
        <a:prstGeom prst="roundRect">
          <a:avLst>
            <a:gd name="adj" fmla="val 10000"/>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原因分析</a:t>
          </a:r>
        </a:p>
      </dsp:txBody>
      <dsp:txXfrm>
        <a:off x="4368924" y="28645"/>
        <a:ext cx="920716" cy="3717919"/>
      </dsp:txXfrm>
    </dsp:sp>
    <dsp:sp modelId="{1FD0F7D7-0614-416F-8304-6A7BBC95137E}">
      <dsp:nvSpPr>
        <dsp:cNvPr id="0" name=""/>
        <dsp:cNvSpPr/>
      </dsp:nvSpPr>
      <dsp:spPr>
        <a:xfrm>
          <a:off x="5616313"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5616313" y="1665871"/>
        <a:ext cx="442272" cy="443465"/>
      </dsp:txXfrm>
    </dsp:sp>
    <dsp:sp modelId="{8B325ADC-4DF6-4E09-911E-C9D092F66F11}">
      <dsp:nvSpPr>
        <dsp:cNvPr id="0" name=""/>
        <dsp:cNvSpPr/>
      </dsp:nvSpPr>
      <dsp:spPr>
        <a:xfrm>
          <a:off x="6510395" y="0"/>
          <a:ext cx="978006" cy="37752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解決のための対策</a:t>
          </a:r>
        </a:p>
      </dsp:txBody>
      <dsp:txXfrm>
        <a:off x="6539040" y="28645"/>
        <a:ext cx="920716" cy="3717919"/>
      </dsp:txXfrm>
    </dsp:sp>
    <dsp:sp modelId="{C7F49B97-0B3B-4F97-A3F4-32CE0A2E8AC6}">
      <dsp:nvSpPr>
        <dsp:cNvPr id="0" name=""/>
        <dsp:cNvSpPr/>
      </dsp:nvSpPr>
      <dsp:spPr>
        <a:xfrm>
          <a:off x="7786429"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7786429" y="1665871"/>
        <a:ext cx="442272" cy="443465"/>
      </dsp:txXfrm>
    </dsp:sp>
    <dsp:sp modelId="{4DF1BE40-0294-4290-8940-F1ED6D217EE3}">
      <dsp:nvSpPr>
        <dsp:cNvPr id="0" name=""/>
        <dsp:cNvSpPr/>
      </dsp:nvSpPr>
      <dsp:spPr>
        <a:xfrm>
          <a:off x="8680511" y="0"/>
          <a:ext cx="978006" cy="3775209"/>
        </a:xfrm>
        <a:prstGeom prst="roundRect">
          <a:avLst>
            <a:gd name="adj" fmla="val 10000"/>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スタッフ間で情報共有</a:t>
          </a:r>
        </a:p>
      </dsp:txBody>
      <dsp:txXfrm>
        <a:off x="8709156" y="28645"/>
        <a:ext cx="920716" cy="3717919"/>
      </dsp:txXfrm>
    </dsp:sp>
    <dsp:sp modelId="{8EE3CD2F-5419-4AF4-83DF-BB9589C550E3}">
      <dsp:nvSpPr>
        <dsp:cNvPr id="0" name=""/>
        <dsp:cNvSpPr/>
      </dsp:nvSpPr>
      <dsp:spPr>
        <a:xfrm>
          <a:off x="9956545" y="1518050"/>
          <a:ext cx="631817" cy="7391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kumimoji="1" lang="ja-JP" altLang="en-US" sz="1800" kern="1200"/>
        </a:p>
      </dsp:txBody>
      <dsp:txXfrm>
        <a:off x="9956545" y="1665871"/>
        <a:ext cx="442272" cy="443465"/>
      </dsp:txXfrm>
    </dsp:sp>
    <dsp:sp modelId="{EAA81033-E5A4-42E5-A749-31414BC84843}">
      <dsp:nvSpPr>
        <dsp:cNvPr id="0" name=""/>
        <dsp:cNvSpPr/>
      </dsp:nvSpPr>
      <dsp:spPr>
        <a:xfrm>
          <a:off x="10850627" y="0"/>
          <a:ext cx="978006" cy="3775209"/>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eaVert"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ミーティングで事例研修</a:t>
          </a:r>
        </a:p>
      </dsp:txBody>
      <dsp:txXfrm>
        <a:off x="10879272" y="28645"/>
        <a:ext cx="920716" cy="37179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BA89ED9-3118-4BEE-8AA8-67BC9F71FC18}"/>
              </a:ext>
            </a:extLst>
          </p:cNvPr>
          <p:cNvSpPr>
            <a:spLocks noGrp="1"/>
          </p:cNvSpPr>
          <p:nvPr>
            <p:ph type="hdr" sz="quarter"/>
          </p:nvPr>
        </p:nvSpPr>
        <p:spPr>
          <a:xfrm>
            <a:off x="1" y="4"/>
            <a:ext cx="4307047" cy="341463"/>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E372FF8-E7CA-4D5B-99A3-7AEAE56B1BB2}"/>
              </a:ext>
            </a:extLst>
          </p:cNvPr>
          <p:cNvSpPr>
            <a:spLocks noGrp="1"/>
          </p:cNvSpPr>
          <p:nvPr>
            <p:ph type="dt" sz="quarter" idx="1"/>
          </p:nvPr>
        </p:nvSpPr>
        <p:spPr>
          <a:xfrm>
            <a:off x="5629992" y="4"/>
            <a:ext cx="4307047" cy="341463"/>
          </a:xfrm>
          <a:prstGeom prst="rect">
            <a:avLst/>
          </a:prstGeom>
        </p:spPr>
        <p:txBody>
          <a:bodyPr vert="horz" lIns="91439" tIns="45719" rIns="91439" bIns="45719" rtlCol="0"/>
          <a:lstStyle>
            <a:lvl1pPr algn="r">
              <a:defRPr sz="1200"/>
            </a:lvl1pPr>
          </a:lstStyle>
          <a:p>
            <a:fld id="{7E205D64-5653-4503-B597-B85F4E9D3C5C}" type="datetimeFigureOut">
              <a:rPr kumimoji="1" lang="ja-JP" altLang="en-US" smtClean="0"/>
              <a:t>2021/11/9</a:t>
            </a:fld>
            <a:endParaRPr kumimoji="1" lang="ja-JP" altLang="en-US"/>
          </a:p>
        </p:txBody>
      </p:sp>
      <p:sp>
        <p:nvSpPr>
          <p:cNvPr id="4" name="フッター プレースホルダー 3">
            <a:extLst>
              <a:ext uri="{FF2B5EF4-FFF2-40B4-BE49-F238E27FC236}">
                <a16:creationId xmlns:a16="http://schemas.microsoft.com/office/drawing/2014/main" id="{1B6B0C13-EB3E-4F55-8D31-D6A098B63951}"/>
              </a:ext>
            </a:extLst>
          </p:cNvPr>
          <p:cNvSpPr>
            <a:spLocks noGrp="1"/>
          </p:cNvSpPr>
          <p:nvPr>
            <p:ph type="ftr" sz="quarter" idx="2"/>
          </p:nvPr>
        </p:nvSpPr>
        <p:spPr>
          <a:xfrm>
            <a:off x="1" y="6464151"/>
            <a:ext cx="4307047" cy="341462"/>
          </a:xfrm>
          <a:prstGeom prst="rect">
            <a:avLst/>
          </a:prstGeom>
        </p:spPr>
        <p:txBody>
          <a:bodyPr vert="horz" lIns="91439" tIns="45719" rIns="91439" bIns="45719"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0D62571-DE5B-49E3-B594-7810AAA88B42}"/>
              </a:ext>
            </a:extLst>
          </p:cNvPr>
          <p:cNvSpPr>
            <a:spLocks noGrp="1"/>
          </p:cNvSpPr>
          <p:nvPr>
            <p:ph type="sldNum" sz="quarter" idx="3"/>
          </p:nvPr>
        </p:nvSpPr>
        <p:spPr>
          <a:xfrm>
            <a:off x="5629992" y="6464151"/>
            <a:ext cx="4307047" cy="341462"/>
          </a:xfrm>
          <a:prstGeom prst="rect">
            <a:avLst/>
          </a:prstGeom>
        </p:spPr>
        <p:txBody>
          <a:bodyPr vert="horz" lIns="91439" tIns="45719" rIns="91439" bIns="45719" rtlCol="0" anchor="b"/>
          <a:lstStyle>
            <a:lvl1pPr algn="r">
              <a:defRPr sz="1200"/>
            </a:lvl1pPr>
          </a:lstStyle>
          <a:p>
            <a:fld id="{70023391-C854-48BA-9CA9-B5A017EA5BDC}" type="slidenum">
              <a:rPr kumimoji="1" lang="ja-JP" altLang="en-US" smtClean="0"/>
              <a:t>‹#›</a:t>
            </a:fld>
            <a:endParaRPr kumimoji="1" lang="ja-JP" altLang="en-US"/>
          </a:p>
        </p:txBody>
      </p:sp>
    </p:spTree>
    <p:extLst>
      <p:ext uri="{BB962C8B-B14F-4D97-AF65-F5344CB8AC3E}">
        <p14:creationId xmlns:p14="http://schemas.microsoft.com/office/powerpoint/2010/main" val="2611707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4307047" cy="341463"/>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4"/>
            <a:ext cx="4307047" cy="341463"/>
          </a:xfrm>
          <a:prstGeom prst="rect">
            <a:avLst/>
          </a:prstGeom>
        </p:spPr>
        <p:txBody>
          <a:bodyPr vert="horz" lIns="91439" tIns="45719" rIns="91439" bIns="45719" rtlCol="0"/>
          <a:lstStyle>
            <a:lvl1pPr algn="r">
              <a:defRPr sz="1200"/>
            </a:lvl1pPr>
          </a:lstStyle>
          <a:p>
            <a:fld id="{787EF0AF-5F2F-4BF8-BBC6-02ECF23BD105}" type="datetimeFigureOut">
              <a:rPr kumimoji="1" lang="ja-JP" altLang="en-US" smtClean="0"/>
              <a:t>2021/11/9</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3875" cy="2297113"/>
          </a:xfrm>
          <a:prstGeom prst="rect">
            <a:avLst/>
          </a:prstGeom>
          <a:noFill/>
          <a:ln w="12700">
            <a:solidFill>
              <a:prstClr val="black"/>
            </a:solidFill>
          </a:ln>
        </p:spPr>
        <p:txBody>
          <a:bodyPr vert="horz" lIns="91439" tIns="45719" rIns="91439" bIns="45719" rtlCol="0" anchor="ctr"/>
          <a:lstStyle/>
          <a:p>
            <a:endParaRPr lang="ja-JP" altLang="en-US"/>
          </a:p>
        </p:txBody>
      </p:sp>
      <p:sp>
        <p:nvSpPr>
          <p:cNvPr id="5" name="ノート プレースホルダー 4"/>
          <p:cNvSpPr>
            <a:spLocks noGrp="1"/>
          </p:cNvSpPr>
          <p:nvPr>
            <p:ph type="body" sz="quarter" idx="3"/>
          </p:nvPr>
        </p:nvSpPr>
        <p:spPr>
          <a:xfrm>
            <a:off x="993934" y="3275202"/>
            <a:ext cx="7951470" cy="2679711"/>
          </a:xfrm>
          <a:prstGeom prst="rect">
            <a:avLst/>
          </a:prstGeom>
        </p:spPr>
        <p:txBody>
          <a:bodyPr vert="horz" lIns="91439" tIns="45719" rIns="91439" bIns="457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4151"/>
            <a:ext cx="4307047" cy="341462"/>
          </a:xfrm>
          <a:prstGeom prst="rect">
            <a:avLst/>
          </a:prstGeom>
        </p:spPr>
        <p:txBody>
          <a:bodyPr vert="horz" lIns="91439" tIns="45719" rIns="91439"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4151"/>
            <a:ext cx="4307047" cy="341462"/>
          </a:xfrm>
          <a:prstGeom prst="rect">
            <a:avLst/>
          </a:prstGeom>
        </p:spPr>
        <p:txBody>
          <a:bodyPr vert="horz" lIns="91439" tIns="45719" rIns="91439" bIns="45719" rtlCol="0" anchor="b"/>
          <a:lstStyle>
            <a:lvl1pPr algn="r">
              <a:defRPr sz="1200"/>
            </a:lvl1pPr>
          </a:lstStyle>
          <a:p>
            <a:fld id="{F12F6F9D-BE35-42B4-8B5B-7D28D78B6D1D}" type="slidenum">
              <a:rPr kumimoji="1" lang="ja-JP" altLang="en-US" smtClean="0"/>
              <a:t>‹#›</a:t>
            </a:fld>
            <a:endParaRPr kumimoji="1" lang="ja-JP" altLang="en-US"/>
          </a:p>
        </p:txBody>
      </p:sp>
    </p:spTree>
    <p:extLst>
      <p:ext uri="{BB962C8B-B14F-4D97-AF65-F5344CB8AC3E}">
        <p14:creationId xmlns:p14="http://schemas.microsoft.com/office/powerpoint/2010/main" val="27924900"/>
      </p:ext>
    </p:extLst>
  </p:cSld>
  <p:clrMap bg1="lt1" tx1="dk1" bg2="lt2" tx2="dk2" accent1="accent1" accent2="accent2" accent3="accent3" accent4="accent4" accent5="accent5" accent6="accent6" hlink="hlink" folHlink="folHlink"/>
  <p:notesStyle>
    <a:lvl1pPr marL="0" algn="l" defTabSz="1371421" rtl="0" eaLnBrk="1" latinLnBrk="0" hangingPunct="1">
      <a:defRPr kumimoji="1" sz="1800" kern="1200">
        <a:solidFill>
          <a:schemeClr val="tx1"/>
        </a:solidFill>
        <a:latin typeface="+mn-lt"/>
        <a:ea typeface="+mn-ea"/>
        <a:cs typeface="+mn-cs"/>
      </a:defRPr>
    </a:lvl1pPr>
    <a:lvl2pPr marL="685710" algn="l" defTabSz="1371421" rtl="0" eaLnBrk="1" latinLnBrk="0" hangingPunct="1">
      <a:defRPr kumimoji="1" sz="1800" kern="1200">
        <a:solidFill>
          <a:schemeClr val="tx1"/>
        </a:solidFill>
        <a:latin typeface="+mn-lt"/>
        <a:ea typeface="+mn-ea"/>
        <a:cs typeface="+mn-cs"/>
      </a:defRPr>
    </a:lvl2pPr>
    <a:lvl3pPr marL="1371421" algn="l" defTabSz="1371421" rtl="0" eaLnBrk="1" latinLnBrk="0" hangingPunct="1">
      <a:defRPr kumimoji="1" sz="1800" kern="1200">
        <a:solidFill>
          <a:schemeClr val="tx1"/>
        </a:solidFill>
        <a:latin typeface="+mn-lt"/>
        <a:ea typeface="+mn-ea"/>
        <a:cs typeface="+mn-cs"/>
      </a:defRPr>
    </a:lvl3pPr>
    <a:lvl4pPr marL="2057131" algn="l" defTabSz="1371421" rtl="0" eaLnBrk="1" latinLnBrk="0" hangingPunct="1">
      <a:defRPr kumimoji="1" sz="1800" kern="1200">
        <a:solidFill>
          <a:schemeClr val="tx1"/>
        </a:solidFill>
        <a:latin typeface="+mn-lt"/>
        <a:ea typeface="+mn-ea"/>
        <a:cs typeface="+mn-cs"/>
      </a:defRPr>
    </a:lvl4pPr>
    <a:lvl5pPr marL="2742842" algn="l" defTabSz="1371421" rtl="0" eaLnBrk="1" latinLnBrk="0" hangingPunct="1">
      <a:defRPr kumimoji="1" sz="1800" kern="1200">
        <a:solidFill>
          <a:schemeClr val="tx1"/>
        </a:solidFill>
        <a:latin typeface="+mn-lt"/>
        <a:ea typeface="+mn-ea"/>
        <a:cs typeface="+mn-cs"/>
      </a:defRPr>
    </a:lvl5pPr>
    <a:lvl6pPr marL="3428552" algn="l" defTabSz="1371421" rtl="0" eaLnBrk="1" latinLnBrk="0" hangingPunct="1">
      <a:defRPr kumimoji="1" sz="1800" kern="1200">
        <a:solidFill>
          <a:schemeClr val="tx1"/>
        </a:solidFill>
        <a:latin typeface="+mn-lt"/>
        <a:ea typeface="+mn-ea"/>
        <a:cs typeface="+mn-cs"/>
      </a:defRPr>
    </a:lvl6pPr>
    <a:lvl7pPr marL="4114263" algn="l" defTabSz="1371421" rtl="0" eaLnBrk="1" latinLnBrk="0" hangingPunct="1">
      <a:defRPr kumimoji="1" sz="1800" kern="1200">
        <a:solidFill>
          <a:schemeClr val="tx1"/>
        </a:solidFill>
        <a:latin typeface="+mn-lt"/>
        <a:ea typeface="+mn-ea"/>
        <a:cs typeface="+mn-cs"/>
      </a:defRPr>
    </a:lvl7pPr>
    <a:lvl8pPr marL="4799973" algn="l" defTabSz="1371421" rtl="0" eaLnBrk="1" latinLnBrk="0" hangingPunct="1">
      <a:defRPr kumimoji="1" sz="1800" kern="1200">
        <a:solidFill>
          <a:schemeClr val="tx1"/>
        </a:solidFill>
        <a:latin typeface="+mn-lt"/>
        <a:ea typeface="+mn-ea"/>
        <a:cs typeface="+mn-cs"/>
      </a:defRPr>
    </a:lvl8pPr>
    <a:lvl9pPr marL="5485683" algn="l" defTabSz="1371421"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2F6F9D-BE35-42B4-8B5B-7D28D78B6D1D}" type="slidenum">
              <a:rPr kumimoji="1" lang="ja-JP" altLang="en-US" smtClean="0"/>
              <a:t>1</a:t>
            </a:fld>
            <a:endParaRPr kumimoji="1" lang="ja-JP" altLang="en-US"/>
          </a:p>
        </p:txBody>
      </p:sp>
    </p:spTree>
    <p:extLst>
      <p:ext uri="{BB962C8B-B14F-4D97-AF65-F5344CB8AC3E}">
        <p14:creationId xmlns:p14="http://schemas.microsoft.com/office/powerpoint/2010/main" val="238216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B0286DF-49CB-4104-9278-49D363CD3217}" type="slidenum">
              <a:rPr kumimoji="1" lang="ja-JP" altLang="en-US" smtClean="0"/>
              <a:pPr/>
              <a:t>‹#›</a:t>
            </a:fld>
            <a:endParaRPr kumimoji="1" lang="ja-JP" altLang="en-US" dirty="0"/>
          </a:p>
        </p:txBody>
      </p:sp>
    </p:spTree>
    <p:extLst>
      <p:ext uri="{BB962C8B-B14F-4D97-AF65-F5344CB8AC3E}">
        <p14:creationId xmlns:p14="http://schemas.microsoft.com/office/powerpoint/2010/main" val="49338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B0286DF-49CB-4104-9278-49D363CD3217}" type="slidenum">
              <a:rPr kumimoji="1" lang="ja-JP" altLang="en-US" smtClean="0"/>
              <a:pPr/>
              <a:t>‹#›</a:t>
            </a:fld>
            <a:endParaRPr kumimoji="1" lang="ja-JP" altLang="en-US" dirty="0"/>
          </a:p>
        </p:txBody>
      </p:sp>
    </p:spTree>
    <p:extLst>
      <p:ext uri="{BB962C8B-B14F-4D97-AF65-F5344CB8AC3E}">
        <p14:creationId xmlns:p14="http://schemas.microsoft.com/office/powerpoint/2010/main" val="640580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タイトル2">
    <p:bg>
      <p:bgPr>
        <a:solidFill>
          <a:schemeClr val="accent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E4927-9CB5-47B3-8867-D1815BE6D507}"/>
              </a:ext>
            </a:extLst>
          </p:cNvPr>
          <p:cNvSpPr>
            <a:spLocks noGrp="1"/>
          </p:cNvSpPr>
          <p:nvPr>
            <p:ph type="title" hasCustomPrompt="1"/>
          </p:nvPr>
        </p:nvSpPr>
        <p:spPr>
          <a:xfrm>
            <a:off x="1960926" y="3788110"/>
            <a:ext cx="10072275" cy="1988038"/>
          </a:xfrm>
        </p:spPr>
        <p:txBody>
          <a:bodyPr>
            <a:normAutofit/>
          </a:bodyPr>
          <a:lstStyle>
            <a:lvl1pPr algn="ctr">
              <a:defRPr sz="4949">
                <a:solidFill>
                  <a:schemeClr val="bg1"/>
                </a:solidFill>
                <a:latin typeface="メイリオ" panose="020B0604030504040204" pitchFamily="50" charset="-128"/>
                <a:ea typeface="メイリオ" panose="020B0604030504040204" pitchFamily="50" charset="-128"/>
              </a:defRPr>
            </a:lvl1pPr>
          </a:lstStyle>
          <a:p>
            <a:r>
              <a:rPr kumimoji="1" lang="ja-JP" altLang="en-US" dirty="0"/>
              <a:t>接遇マナー向上ミーティング　</a:t>
            </a:r>
          </a:p>
        </p:txBody>
      </p:sp>
      <p:sp>
        <p:nvSpPr>
          <p:cNvPr id="4" name="テキスト プレースホルダー 3">
            <a:extLst>
              <a:ext uri="{FF2B5EF4-FFF2-40B4-BE49-F238E27FC236}">
                <a16:creationId xmlns:a16="http://schemas.microsoft.com/office/drawing/2014/main" id="{AF9AE214-58EA-4156-B266-D2602DEF6273}"/>
              </a:ext>
            </a:extLst>
          </p:cNvPr>
          <p:cNvSpPr>
            <a:spLocks noGrp="1"/>
          </p:cNvSpPr>
          <p:nvPr>
            <p:ph type="body" sz="quarter" idx="10" hasCustomPrompt="1"/>
          </p:nvPr>
        </p:nvSpPr>
        <p:spPr>
          <a:xfrm>
            <a:off x="9601425" y="5338791"/>
            <a:ext cx="1581238" cy="874713"/>
          </a:xfrm>
          <a:solidFill>
            <a:schemeClr val="bg1"/>
          </a:solidFill>
        </p:spPr>
        <p:txBody>
          <a:bodyPr anchor="ctr" anchorCtr="1">
            <a:normAutofit/>
          </a:bodyPr>
          <a:lstStyle>
            <a:lvl1pPr marL="0" indent="0">
              <a:buNone/>
              <a:defRPr sz="3601" b="1">
                <a:solidFill>
                  <a:schemeClr val="accent1"/>
                </a:solidFill>
              </a:defRPr>
            </a:lvl1pPr>
          </a:lstStyle>
          <a:p>
            <a:pPr lvl="0"/>
            <a:r>
              <a:rPr kumimoji="1" lang="en-US" altLang="ja-JP" dirty="0" err="1"/>
              <a:t>Vol.X</a:t>
            </a:r>
            <a:endParaRPr kumimoji="1" lang="ja-JP" altLang="en-US" dirty="0"/>
          </a:p>
        </p:txBody>
      </p:sp>
    </p:spTree>
    <p:extLst>
      <p:ext uri="{BB962C8B-B14F-4D97-AF65-F5344CB8AC3E}">
        <p14:creationId xmlns:p14="http://schemas.microsoft.com/office/powerpoint/2010/main" val="385326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2">
    <p:bg>
      <p:bgPr>
        <a:solidFill>
          <a:schemeClr val="accent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E4927-9CB5-47B3-8867-D1815BE6D507}"/>
              </a:ext>
            </a:extLst>
          </p:cNvPr>
          <p:cNvSpPr>
            <a:spLocks noGrp="1"/>
          </p:cNvSpPr>
          <p:nvPr>
            <p:ph type="title" hasCustomPrompt="1"/>
          </p:nvPr>
        </p:nvSpPr>
        <p:spPr>
          <a:xfrm>
            <a:off x="1821068" y="3873457"/>
            <a:ext cx="10072275" cy="1988038"/>
          </a:xfrm>
        </p:spPr>
        <p:txBody>
          <a:bodyPr>
            <a:normAutofit/>
          </a:bodyPr>
          <a:lstStyle>
            <a:lvl1pPr algn="ctr">
              <a:defRPr sz="4949">
                <a:solidFill>
                  <a:schemeClr val="bg1"/>
                </a:solidFill>
                <a:latin typeface="メイリオ" panose="020B0604030504040204" pitchFamily="50" charset="-128"/>
                <a:ea typeface="メイリオ" panose="020B0604030504040204" pitchFamily="50" charset="-128"/>
              </a:defRPr>
            </a:lvl1pPr>
          </a:lstStyle>
          <a:p>
            <a:r>
              <a:rPr kumimoji="1" lang="ja-JP" altLang="en-US" dirty="0"/>
              <a:t>接遇マナー向上ミーティング　</a:t>
            </a:r>
          </a:p>
        </p:txBody>
      </p:sp>
    </p:spTree>
    <p:extLst>
      <p:ext uri="{BB962C8B-B14F-4D97-AF65-F5344CB8AC3E}">
        <p14:creationId xmlns:p14="http://schemas.microsoft.com/office/powerpoint/2010/main" val="221320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箇条書き">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C8118-9522-4396-8C1F-DDC93FA90C72}"/>
              </a:ext>
            </a:extLst>
          </p:cNvPr>
          <p:cNvSpPr>
            <a:spLocks noGrp="1"/>
          </p:cNvSpPr>
          <p:nvPr>
            <p:ph type="title"/>
          </p:nvPr>
        </p:nvSpPr>
        <p:spPr>
          <a:xfrm>
            <a:off x="942866" y="367723"/>
            <a:ext cx="11828683" cy="1988038"/>
          </a:xfrm>
        </p:spPr>
        <p:txBody>
          <a:bodyPr>
            <a:normAutofit/>
          </a:bodyPr>
          <a:lstStyle>
            <a:lvl1pPr>
              <a:defRPr sz="6000">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4" name="スライド番号プレースホルダー 3">
            <a:extLst>
              <a:ext uri="{FF2B5EF4-FFF2-40B4-BE49-F238E27FC236}">
                <a16:creationId xmlns:a16="http://schemas.microsoft.com/office/drawing/2014/main" id="{476DB320-FF90-428D-A59C-003FCF2E347F}"/>
              </a:ext>
            </a:extLst>
          </p:cNvPr>
          <p:cNvSpPr>
            <a:spLocks noGrp="1"/>
          </p:cNvSpPr>
          <p:nvPr>
            <p:ph type="sldNum" sz="quarter" idx="11"/>
          </p:nvPr>
        </p:nvSpPr>
        <p:spPr>
          <a:xfrm>
            <a:off x="11467475" y="9533056"/>
            <a:ext cx="1304072" cy="615285"/>
          </a:xfrm>
          <a:solidFill>
            <a:schemeClr val="bg1">
              <a:lumMod val="95000"/>
            </a:schemeClr>
          </a:solidFill>
        </p:spPr>
        <p:txBody>
          <a:bodyPr/>
          <a:lstStyle>
            <a:lvl1pPr algn="ctr">
              <a:defRPr sz="2800" b="1">
                <a:solidFill>
                  <a:schemeClr val="accent1"/>
                </a:solidFill>
              </a:defRPr>
            </a:lvl1pPr>
          </a:lstStyle>
          <a:p>
            <a:fld id="{FB0286DF-49CB-4104-9278-49D363CD3217}" type="slidenum">
              <a:rPr kumimoji="1" lang="ja-JP" altLang="en-US" smtClean="0"/>
              <a:pPr/>
              <a:t>‹#›</a:t>
            </a:fld>
            <a:endParaRPr kumimoji="1" lang="ja-JP" altLang="en-US" dirty="0"/>
          </a:p>
        </p:txBody>
      </p:sp>
      <p:sp>
        <p:nvSpPr>
          <p:cNvPr id="6" name="テキスト プレースホルダー 5">
            <a:extLst>
              <a:ext uri="{FF2B5EF4-FFF2-40B4-BE49-F238E27FC236}">
                <a16:creationId xmlns:a16="http://schemas.microsoft.com/office/drawing/2014/main" id="{6FFD696B-CE53-4680-A429-595CC6C3AC40}"/>
              </a:ext>
            </a:extLst>
          </p:cNvPr>
          <p:cNvSpPr>
            <a:spLocks noGrp="1"/>
          </p:cNvSpPr>
          <p:nvPr>
            <p:ph type="body" sz="quarter" idx="12"/>
          </p:nvPr>
        </p:nvSpPr>
        <p:spPr>
          <a:xfrm>
            <a:off x="942867" y="5153506"/>
            <a:ext cx="11660822" cy="2016460"/>
          </a:xfrm>
        </p:spPr>
        <p:txBody>
          <a:bodyPr anchor="ctr" anchorCtr="0">
            <a:normAutofit/>
          </a:bodyPr>
          <a:lstStyle>
            <a:lvl1pPr marL="342856" indent="-342856">
              <a:buClr>
                <a:schemeClr val="accent1"/>
              </a:buClr>
              <a:buFont typeface="Wingdings" panose="05000000000000000000" pitchFamily="2" charset="2"/>
              <a:buChar char="n"/>
              <a:defRPr sz="5400">
                <a:latin typeface="メイリオ" panose="020B0604030504040204" pitchFamily="50" charset="-128"/>
                <a:ea typeface="メイリオ" panose="020B0604030504040204" pitchFamily="50" charset="-128"/>
              </a:defRPr>
            </a:lvl1pPr>
            <a:lvl2pPr marL="514216" indent="0">
              <a:buClr>
                <a:schemeClr val="accent1"/>
              </a:buClr>
              <a:buFont typeface="Wingdings" panose="05000000000000000000" pitchFamily="2" charset="2"/>
              <a:buNone/>
              <a:defRPr sz="2401"/>
            </a:lvl2pPr>
          </a:lstStyle>
          <a:p>
            <a:pPr lvl="0"/>
            <a:r>
              <a:rPr kumimoji="1" lang="ja-JP" altLang="en-US" dirty="0"/>
              <a:t>マスター テキストの書式設定</a:t>
            </a:r>
          </a:p>
        </p:txBody>
      </p:sp>
      <p:sp>
        <p:nvSpPr>
          <p:cNvPr id="7" name="テキスト プレースホルダー 5">
            <a:extLst>
              <a:ext uri="{FF2B5EF4-FFF2-40B4-BE49-F238E27FC236}">
                <a16:creationId xmlns:a16="http://schemas.microsoft.com/office/drawing/2014/main" id="{CC3E9286-0B53-4E48-A713-E7335D3EE48B}"/>
              </a:ext>
            </a:extLst>
          </p:cNvPr>
          <p:cNvSpPr>
            <a:spLocks noGrp="1"/>
          </p:cNvSpPr>
          <p:nvPr>
            <p:ph type="body" sz="quarter" idx="13"/>
          </p:nvPr>
        </p:nvSpPr>
        <p:spPr>
          <a:xfrm>
            <a:off x="942867" y="3137046"/>
            <a:ext cx="11660822" cy="2016460"/>
          </a:xfrm>
        </p:spPr>
        <p:txBody>
          <a:bodyPr anchor="ctr" anchorCtr="0">
            <a:normAutofit/>
          </a:bodyPr>
          <a:lstStyle>
            <a:lvl1pPr marL="342856" indent="-342856">
              <a:buClr>
                <a:schemeClr val="accent1"/>
              </a:buClr>
              <a:buFont typeface="Wingdings" panose="05000000000000000000" pitchFamily="2" charset="2"/>
              <a:buChar char="n"/>
              <a:defRPr sz="5400">
                <a:latin typeface="メイリオ" panose="020B0604030504040204" pitchFamily="50" charset="-128"/>
                <a:ea typeface="メイリオ" panose="020B0604030504040204" pitchFamily="50" charset="-128"/>
              </a:defRPr>
            </a:lvl1pPr>
            <a:lvl2pPr marL="514216" indent="0">
              <a:buClr>
                <a:schemeClr val="accent1"/>
              </a:buClr>
              <a:buFont typeface="Wingdings" panose="05000000000000000000" pitchFamily="2" charset="2"/>
              <a:buNone/>
              <a:defRPr sz="2401">
                <a:latin typeface="メイリオ" panose="020B0604030504040204" pitchFamily="50" charset="-128"/>
                <a:ea typeface="メイリオ" panose="020B0604030504040204" pitchFamily="50" charset="-128"/>
              </a:defRPr>
            </a:lvl2pPr>
          </a:lstStyle>
          <a:p>
            <a:pPr lvl="0"/>
            <a:r>
              <a:rPr kumimoji="1" lang="ja-JP" altLang="en-US" dirty="0"/>
              <a:t>マスター テキストの書式設定</a:t>
            </a:r>
          </a:p>
        </p:txBody>
      </p:sp>
    </p:spTree>
    <p:extLst>
      <p:ext uri="{BB962C8B-B14F-4D97-AF65-F5344CB8AC3E}">
        <p14:creationId xmlns:p14="http://schemas.microsoft.com/office/powerpoint/2010/main" val="265733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ork">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CF78A875-C9E2-4985-95B3-7CD4223C95C1}"/>
              </a:ext>
            </a:extLst>
          </p:cNvPr>
          <p:cNvSpPr>
            <a:spLocks noGrp="1"/>
          </p:cNvSpPr>
          <p:nvPr>
            <p:ph type="dt" sz="half" idx="10"/>
          </p:nvPr>
        </p:nvSpPr>
        <p:spPr/>
        <p:txBody>
          <a:bodyPr/>
          <a:lstStyle/>
          <a:p>
            <a:endParaRPr lang="en-US" dirty="0"/>
          </a:p>
        </p:txBody>
      </p:sp>
      <p:sp>
        <p:nvSpPr>
          <p:cNvPr id="4" name="フッター プレースホルダー 3">
            <a:extLst>
              <a:ext uri="{FF2B5EF4-FFF2-40B4-BE49-F238E27FC236}">
                <a16:creationId xmlns:a16="http://schemas.microsoft.com/office/drawing/2014/main" id="{8792699F-4ED3-4CAD-92CA-483CEB392E6D}"/>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E5AF27DF-F4B7-48AC-AB97-2E83C345E149}"/>
              </a:ext>
            </a:extLst>
          </p:cNvPr>
          <p:cNvSpPr>
            <a:spLocks noGrp="1"/>
          </p:cNvSpPr>
          <p:nvPr>
            <p:ph type="sldNum" sz="quarter" idx="12"/>
          </p:nvPr>
        </p:nvSpPr>
        <p:spPr/>
        <p:txBody>
          <a:bodyPr/>
          <a:lstStyle/>
          <a:p>
            <a:fld id="{FB0286DF-49CB-4104-9278-49D363CD3217}" type="slidenum">
              <a:rPr kumimoji="1" lang="ja-JP" altLang="en-US" smtClean="0"/>
              <a:pPr/>
              <a:t>‹#›</a:t>
            </a:fld>
            <a:endParaRPr kumimoji="1" lang="ja-JP" altLang="en-US" dirty="0"/>
          </a:p>
        </p:txBody>
      </p:sp>
      <p:sp>
        <p:nvSpPr>
          <p:cNvPr id="7" name="テキスト プレースホルダー 5">
            <a:extLst>
              <a:ext uri="{FF2B5EF4-FFF2-40B4-BE49-F238E27FC236}">
                <a16:creationId xmlns:a16="http://schemas.microsoft.com/office/drawing/2014/main" id="{0FB5F638-DAA7-4057-B719-EB7642BE5417}"/>
              </a:ext>
            </a:extLst>
          </p:cNvPr>
          <p:cNvSpPr>
            <a:spLocks noGrp="1"/>
          </p:cNvSpPr>
          <p:nvPr>
            <p:ph type="body" sz="quarter" idx="13"/>
          </p:nvPr>
        </p:nvSpPr>
        <p:spPr>
          <a:xfrm>
            <a:off x="1110725" y="4492204"/>
            <a:ext cx="11660822" cy="2016460"/>
          </a:xfrm>
        </p:spPr>
        <p:txBody>
          <a:bodyPr anchor="ctr" anchorCtr="0">
            <a:normAutofit/>
          </a:bodyPr>
          <a:lstStyle>
            <a:lvl1pPr marL="342856" indent="-342856">
              <a:buClr>
                <a:schemeClr val="accent1"/>
              </a:buClr>
              <a:buFont typeface="Wingdings" panose="05000000000000000000" pitchFamily="2" charset="2"/>
              <a:buChar char="n"/>
              <a:defRPr sz="4400">
                <a:latin typeface="メイリオ" panose="020B0604030504040204" pitchFamily="50" charset="-128"/>
                <a:ea typeface="メイリオ" panose="020B0604030504040204" pitchFamily="50" charset="-128"/>
              </a:defRPr>
            </a:lvl1pPr>
            <a:lvl2pPr marL="514216" indent="0">
              <a:buClr>
                <a:schemeClr val="accent1"/>
              </a:buClr>
              <a:buFont typeface="Wingdings" panose="05000000000000000000" pitchFamily="2" charset="2"/>
              <a:buNone/>
              <a:defRPr sz="2401">
                <a:latin typeface="メイリオ" panose="020B0604030504040204" pitchFamily="50" charset="-128"/>
                <a:ea typeface="メイリオ" panose="020B0604030504040204" pitchFamily="50" charset="-128"/>
              </a:defRPr>
            </a:lvl2pPr>
          </a:lstStyle>
          <a:p>
            <a:pPr lvl="0"/>
            <a:r>
              <a:rPr kumimoji="1" lang="ja-JP" altLang="en-US" dirty="0"/>
              <a:t>マスター テキストの書式設定</a:t>
            </a:r>
          </a:p>
        </p:txBody>
      </p:sp>
      <p:sp>
        <p:nvSpPr>
          <p:cNvPr id="8" name="タイトル 1">
            <a:extLst>
              <a:ext uri="{FF2B5EF4-FFF2-40B4-BE49-F238E27FC236}">
                <a16:creationId xmlns:a16="http://schemas.microsoft.com/office/drawing/2014/main" id="{87D39C8A-C0B0-460F-A783-991B65F7C792}"/>
              </a:ext>
            </a:extLst>
          </p:cNvPr>
          <p:cNvSpPr>
            <a:spLocks noGrp="1"/>
          </p:cNvSpPr>
          <p:nvPr>
            <p:ph type="title" hasCustomPrompt="1"/>
          </p:nvPr>
        </p:nvSpPr>
        <p:spPr>
          <a:xfrm>
            <a:off x="942865" y="2422240"/>
            <a:ext cx="11828681" cy="1490856"/>
          </a:xfrm>
        </p:spPr>
        <p:txBody>
          <a:bodyPr>
            <a:noAutofit/>
          </a:bodyPr>
          <a:lstStyle>
            <a:lvl1pPr>
              <a:defRPr sz="5400"/>
            </a:lvl1pPr>
          </a:lstStyle>
          <a:p>
            <a:r>
              <a:rPr kumimoji="1" lang="ja-JP" altLang="en-US" sz="4000" dirty="0"/>
              <a:t>あああああ</a:t>
            </a:r>
          </a:p>
        </p:txBody>
      </p:sp>
      <p:sp>
        <p:nvSpPr>
          <p:cNvPr id="10" name="テキスト プレースホルダー 9">
            <a:extLst>
              <a:ext uri="{FF2B5EF4-FFF2-40B4-BE49-F238E27FC236}">
                <a16:creationId xmlns:a16="http://schemas.microsoft.com/office/drawing/2014/main" id="{7F9D291B-0241-4E15-881D-8749B64E4121}"/>
              </a:ext>
            </a:extLst>
          </p:cNvPr>
          <p:cNvSpPr>
            <a:spLocks noGrp="1"/>
          </p:cNvSpPr>
          <p:nvPr>
            <p:ph type="body" sz="quarter" idx="14" hasCustomPrompt="1"/>
          </p:nvPr>
        </p:nvSpPr>
        <p:spPr>
          <a:xfrm>
            <a:off x="1110726" y="630282"/>
            <a:ext cx="3221431" cy="1212850"/>
          </a:xfrm>
          <a:solidFill>
            <a:schemeClr val="accent4"/>
          </a:solidFill>
          <a:ln>
            <a:noFill/>
          </a:ln>
        </p:spPr>
        <p:txBody>
          <a:bodyPr lIns="180000" tIns="0" rIns="180000" bIns="0" anchor="ctr" anchorCtr="0">
            <a:normAutofit/>
          </a:bodyPr>
          <a:lstStyle>
            <a:lvl1pPr marL="0" indent="0" algn="ctr">
              <a:buNone/>
              <a:defRPr sz="6000" b="1">
                <a:solidFill>
                  <a:schemeClr val="bg1"/>
                </a:solidFill>
                <a:latin typeface="+mj-ea"/>
                <a:ea typeface="+mj-ea"/>
              </a:defRPr>
            </a:lvl1pPr>
            <a:lvl2pPr marL="685709" indent="0">
              <a:buNone/>
              <a:defRPr/>
            </a:lvl2pPr>
            <a:lvl3pPr marL="1371417" indent="0">
              <a:buNone/>
              <a:defRPr/>
            </a:lvl3pPr>
            <a:lvl4pPr marL="2057126" indent="0">
              <a:buNone/>
              <a:defRPr/>
            </a:lvl4pPr>
            <a:lvl5pPr marL="2742835" indent="0">
              <a:buNone/>
              <a:defRPr/>
            </a:lvl5pPr>
          </a:lstStyle>
          <a:p>
            <a:pPr lvl="0"/>
            <a:r>
              <a:rPr kumimoji="1" lang="en-US" altLang="ja-JP" dirty="0"/>
              <a:t>Work</a:t>
            </a:r>
            <a:r>
              <a:rPr kumimoji="1" lang="ja-JP" altLang="en-US" dirty="0"/>
              <a:t>①</a:t>
            </a:r>
          </a:p>
        </p:txBody>
      </p:sp>
    </p:spTree>
    <p:extLst>
      <p:ext uri="{BB962C8B-B14F-4D97-AF65-F5344CB8AC3E}">
        <p14:creationId xmlns:p14="http://schemas.microsoft.com/office/powerpoint/2010/main" val="17227894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866" y="547605"/>
            <a:ext cx="11828681" cy="198803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42866" y="2738015"/>
            <a:ext cx="11828681" cy="65260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42866" y="9533056"/>
            <a:ext cx="3085743" cy="547603"/>
          </a:xfrm>
          <a:prstGeom prst="rect">
            <a:avLst/>
          </a:prstGeom>
        </p:spPr>
        <p:txBody>
          <a:bodyPr vert="horz" lIns="91440" tIns="45720" rIns="91440" bIns="45720" rtlCol="0" anchor="ctr"/>
          <a:lstStyle>
            <a:lvl1pPr algn="l">
              <a:defRPr sz="18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542900" y="9533056"/>
            <a:ext cx="4628614" cy="547603"/>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11598442" y="9533056"/>
            <a:ext cx="1173105" cy="547603"/>
          </a:xfrm>
          <a:prstGeom prst="rect">
            <a:avLst/>
          </a:prstGeom>
          <a:solidFill>
            <a:schemeClr val="bg2"/>
          </a:solidFill>
        </p:spPr>
        <p:txBody>
          <a:bodyPr vert="horz" lIns="91440" tIns="45720" rIns="91440" bIns="45720" rtlCol="0" anchor="ctr"/>
          <a:lstStyle>
            <a:lvl1pPr algn="ctr">
              <a:defRPr sz="2800" b="1">
                <a:solidFill>
                  <a:schemeClr val="accent1"/>
                </a:solidFill>
              </a:defRPr>
            </a:lvl1pPr>
          </a:lstStyle>
          <a:p>
            <a:fld id="{FB0286DF-49CB-4104-9278-49D363CD3217}" type="slidenum">
              <a:rPr kumimoji="1" lang="ja-JP" altLang="en-US" smtClean="0"/>
              <a:pPr/>
              <a:t>‹#›</a:t>
            </a:fld>
            <a:endParaRPr kumimoji="1" lang="ja-JP" altLang="en-US" dirty="0"/>
          </a:p>
        </p:txBody>
      </p:sp>
      <p:sp>
        <p:nvSpPr>
          <p:cNvPr id="7" name="正方形/長方形 6">
            <a:extLst>
              <a:ext uri="{FF2B5EF4-FFF2-40B4-BE49-F238E27FC236}">
                <a16:creationId xmlns:a16="http://schemas.microsoft.com/office/drawing/2014/main" id="{CBB65BC7-8371-49B6-8082-1405E73D60F1}"/>
              </a:ext>
            </a:extLst>
          </p:cNvPr>
          <p:cNvSpPr/>
          <p:nvPr userDrawn="1"/>
        </p:nvSpPr>
        <p:spPr>
          <a:xfrm>
            <a:off x="1079167" y="1912422"/>
            <a:ext cx="12635247" cy="13863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48"/>
          </a:p>
        </p:txBody>
      </p:sp>
      <p:cxnSp>
        <p:nvCxnSpPr>
          <p:cNvPr id="8" name="直線コネクタ 7">
            <a:extLst>
              <a:ext uri="{FF2B5EF4-FFF2-40B4-BE49-F238E27FC236}">
                <a16:creationId xmlns:a16="http://schemas.microsoft.com/office/drawing/2014/main" id="{72756CD9-4F71-4670-AAF4-6EAD90F2B89A}"/>
              </a:ext>
            </a:extLst>
          </p:cNvPr>
          <p:cNvCxnSpPr/>
          <p:nvPr userDrawn="1"/>
        </p:nvCxnSpPr>
        <p:spPr>
          <a:xfrm>
            <a:off x="1079166" y="2139253"/>
            <a:ext cx="4135501"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51597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80" r:id="rId3"/>
    <p:sldLayoutId id="2147483685" r:id="rId4"/>
    <p:sldLayoutId id="2147483681" r:id="rId5"/>
    <p:sldLayoutId id="2147483686" r:id="rId6"/>
  </p:sldLayoutIdLst>
  <p:hf hdr="0" ftr="0" dt="0"/>
  <p:txStyles>
    <p:titleStyle>
      <a:lvl1pPr algn="l" defTabSz="1371417" rtl="0" eaLnBrk="1" latinLnBrk="0" hangingPunct="1">
        <a:lnSpc>
          <a:spcPct val="90000"/>
        </a:lnSpc>
        <a:spcBef>
          <a:spcPct val="0"/>
        </a:spcBef>
        <a:buNone/>
        <a:defRPr kumimoji="1" sz="6599" kern="1200">
          <a:solidFill>
            <a:schemeClr val="tx1"/>
          </a:solidFill>
          <a:latin typeface="+mj-lt"/>
          <a:ea typeface="+mj-ea"/>
          <a:cs typeface="+mj-cs"/>
        </a:defRPr>
      </a:lvl1pPr>
    </p:titleStyle>
    <p:bodyStyle>
      <a:lvl1pPr marL="342854" indent="-342854" algn="l" defTabSz="1371417" rtl="0" eaLnBrk="1" latinLnBrk="0" hangingPunct="1">
        <a:lnSpc>
          <a:spcPct val="90000"/>
        </a:lnSpc>
        <a:spcBef>
          <a:spcPts val="1500"/>
        </a:spcBef>
        <a:buFont typeface="Arial" panose="020B0604020202020204" pitchFamily="34" charset="0"/>
        <a:buChar char="•"/>
        <a:defRPr kumimoji="1" sz="4199" kern="1200">
          <a:solidFill>
            <a:schemeClr val="tx1"/>
          </a:solidFill>
          <a:latin typeface="+mn-lt"/>
          <a:ea typeface="+mn-ea"/>
          <a:cs typeface="+mn-cs"/>
        </a:defRPr>
      </a:lvl1pPr>
      <a:lvl2pPr marL="1028563" indent="-342854" algn="l" defTabSz="1371417" rtl="0" eaLnBrk="1" latinLnBrk="0" hangingPunct="1">
        <a:lnSpc>
          <a:spcPct val="90000"/>
        </a:lnSpc>
        <a:spcBef>
          <a:spcPts val="750"/>
        </a:spcBef>
        <a:buFont typeface="Arial" panose="020B0604020202020204" pitchFamily="34" charset="0"/>
        <a:buChar char="•"/>
        <a:defRPr kumimoji="1" sz="3600" kern="1200">
          <a:solidFill>
            <a:schemeClr val="tx1"/>
          </a:solidFill>
          <a:latin typeface="+mn-lt"/>
          <a:ea typeface="+mn-ea"/>
          <a:cs typeface="+mn-cs"/>
        </a:defRPr>
      </a:lvl2pPr>
      <a:lvl3pPr marL="1714271" indent="-342854" algn="l" defTabSz="1371417" rtl="0" eaLnBrk="1" latinLnBrk="0" hangingPunct="1">
        <a:lnSpc>
          <a:spcPct val="90000"/>
        </a:lnSpc>
        <a:spcBef>
          <a:spcPts val="750"/>
        </a:spcBef>
        <a:buFont typeface="Arial" panose="020B0604020202020204" pitchFamily="34" charset="0"/>
        <a:buChar char="•"/>
        <a:defRPr kumimoji="1" sz="3000" kern="1200">
          <a:solidFill>
            <a:schemeClr val="tx1"/>
          </a:solidFill>
          <a:latin typeface="+mn-lt"/>
          <a:ea typeface="+mn-ea"/>
          <a:cs typeface="+mn-cs"/>
        </a:defRPr>
      </a:lvl3pPr>
      <a:lvl4pPr marL="2399980"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4pPr>
      <a:lvl5pPr marL="3085689"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9pPr>
    </p:bodyStyle>
    <p:otherStyle>
      <a:defPPr>
        <a:defRPr lang="en-US"/>
      </a:defPPr>
      <a:lvl1pPr marL="0" algn="l" defTabSz="1371417" rtl="0" eaLnBrk="1" latinLnBrk="0" hangingPunct="1">
        <a:defRPr kumimoji="1" sz="2700" kern="1200">
          <a:solidFill>
            <a:schemeClr val="tx1"/>
          </a:solidFill>
          <a:latin typeface="+mn-lt"/>
          <a:ea typeface="+mn-ea"/>
          <a:cs typeface="+mn-cs"/>
        </a:defRPr>
      </a:lvl1pPr>
      <a:lvl2pPr marL="685709" algn="l" defTabSz="1371417" rtl="0" eaLnBrk="1" latinLnBrk="0" hangingPunct="1">
        <a:defRPr kumimoji="1" sz="2700" kern="1200">
          <a:solidFill>
            <a:schemeClr val="tx1"/>
          </a:solidFill>
          <a:latin typeface="+mn-lt"/>
          <a:ea typeface="+mn-ea"/>
          <a:cs typeface="+mn-cs"/>
        </a:defRPr>
      </a:lvl2pPr>
      <a:lvl3pPr marL="1371417" algn="l" defTabSz="1371417" rtl="0" eaLnBrk="1" latinLnBrk="0" hangingPunct="1">
        <a:defRPr kumimoji="1" sz="2700" kern="1200">
          <a:solidFill>
            <a:schemeClr val="tx1"/>
          </a:solidFill>
          <a:latin typeface="+mn-lt"/>
          <a:ea typeface="+mn-ea"/>
          <a:cs typeface="+mn-cs"/>
        </a:defRPr>
      </a:lvl3pPr>
      <a:lvl4pPr marL="2057126" algn="l" defTabSz="1371417" rtl="0" eaLnBrk="1" latinLnBrk="0" hangingPunct="1">
        <a:defRPr kumimoji="1" sz="2700" kern="1200">
          <a:solidFill>
            <a:schemeClr val="tx1"/>
          </a:solidFill>
          <a:latin typeface="+mn-lt"/>
          <a:ea typeface="+mn-ea"/>
          <a:cs typeface="+mn-cs"/>
        </a:defRPr>
      </a:lvl4pPr>
      <a:lvl5pPr marL="2742834" algn="l" defTabSz="1371417" rtl="0" eaLnBrk="1" latinLnBrk="0" hangingPunct="1">
        <a:defRPr kumimoji="1" sz="2700" kern="1200">
          <a:solidFill>
            <a:schemeClr val="tx1"/>
          </a:solidFill>
          <a:latin typeface="+mn-lt"/>
          <a:ea typeface="+mn-ea"/>
          <a:cs typeface="+mn-cs"/>
        </a:defRPr>
      </a:lvl5pPr>
      <a:lvl6pPr marL="3428543" algn="l" defTabSz="1371417" rtl="0" eaLnBrk="1" latinLnBrk="0" hangingPunct="1">
        <a:defRPr kumimoji="1" sz="2700" kern="1200">
          <a:solidFill>
            <a:schemeClr val="tx1"/>
          </a:solidFill>
          <a:latin typeface="+mn-lt"/>
          <a:ea typeface="+mn-ea"/>
          <a:cs typeface="+mn-cs"/>
        </a:defRPr>
      </a:lvl6pPr>
      <a:lvl7pPr marL="4114251" algn="l" defTabSz="1371417" rtl="0" eaLnBrk="1" latinLnBrk="0" hangingPunct="1">
        <a:defRPr kumimoji="1" sz="2700" kern="1200">
          <a:solidFill>
            <a:schemeClr val="tx1"/>
          </a:solidFill>
          <a:latin typeface="+mn-lt"/>
          <a:ea typeface="+mn-ea"/>
          <a:cs typeface="+mn-cs"/>
        </a:defRPr>
      </a:lvl7pPr>
      <a:lvl8pPr marL="4799960" algn="l" defTabSz="1371417" rtl="0" eaLnBrk="1" latinLnBrk="0" hangingPunct="1">
        <a:defRPr kumimoji="1" sz="2700" kern="1200">
          <a:solidFill>
            <a:schemeClr val="tx1"/>
          </a:solidFill>
          <a:latin typeface="+mn-lt"/>
          <a:ea typeface="+mn-ea"/>
          <a:cs typeface="+mn-cs"/>
        </a:defRPr>
      </a:lvl8pPr>
      <a:lvl9pPr marL="5485668" algn="l" defTabSz="1371417" rtl="0" eaLnBrk="1" latinLnBrk="0" hangingPunct="1">
        <a:defRPr kumimoji="1"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A173FEF-223D-4343-8A05-89C54D2554A4}"/>
              </a:ext>
            </a:extLst>
          </p:cNvPr>
          <p:cNvSpPr/>
          <p:nvPr/>
        </p:nvSpPr>
        <p:spPr>
          <a:xfrm>
            <a:off x="9416716" y="5189203"/>
            <a:ext cx="1581238" cy="87471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E077BD6F-1FD0-4915-BEC9-F95F0EFB0527}"/>
              </a:ext>
            </a:extLst>
          </p:cNvPr>
          <p:cNvSpPr>
            <a:spLocks noGrp="1"/>
          </p:cNvSpPr>
          <p:nvPr>
            <p:ph type="title"/>
          </p:nvPr>
        </p:nvSpPr>
        <p:spPr>
          <a:xfrm>
            <a:off x="2029506" y="3495772"/>
            <a:ext cx="10072275" cy="1988038"/>
          </a:xfrm>
        </p:spPr>
        <p:txBody>
          <a:bodyPr>
            <a:normAutofit/>
          </a:bodyPr>
          <a:lstStyle/>
          <a:p>
            <a:r>
              <a:rPr kumimoji="1" lang="ja-JP" altLang="en-US" dirty="0"/>
              <a:t>接遇・コミュニケーション力</a:t>
            </a:r>
            <a:br>
              <a:rPr kumimoji="1" lang="ja-JP" altLang="en-US" dirty="0"/>
            </a:br>
            <a:r>
              <a:rPr kumimoji="1" lang="ja-JP" altLang="en-US" dirty="0"/>
              <a:t>向上ミーティング</a:t>
            </a:r>
          </a:p>
        </p:txBody>
      </p:sp>
      <p:sp>
        <p:nvSpPr>
          <p:cNvPr id="3" name="テキスト プレースホルダー 2">
            <a:extLst>
              <a:ext uri="{FF2B5EF4-FFF2-40B4-BE49-F238E27FC236}">
                <a16:creationId xmlns:a16="http://schemas.microsoft.com/office/drawing/2014/main" id="{F9414C6A-BA33-4B40-B43B-AEDCCF71FA31}"/>
              </a:ext>
            </a:extLst>
          </p:cNvPr>
          <p:cNvSpPr>
            <a:spLocks noGrp="1"/>
          </p:cNvSpPr>
          <p:nvPr>
            <p:ph type="body" sz="quarter" idx="10"/>
          </p:nvPr>
        </p:nvSpPr>
        <p:spPr>
          <a:xfrm>
            <a:off x="9554164" y="5046454"/>
            <a:ext cx="1581238" cy="874713"/>
          </a:xfrm>
        </p:spPr>
        <p:txBody>
          <a:bodyPr>
            <a:normAutofit/>
          </a:bodyPr>
          <a:lstStyle/>
          <a:p>
            <a:r>
              <a:rPr kumimoji="1" lang="en-US" altLang="ja-JP" dirty="0"/>
              <a:t>Vol.12</a:t>
            </a:r>
            <a:endParaRPr kumimoji="1" lang="ja-JP" altLang="en-US" dirty="0"/>
          </a:p>
        </p:txBody>
      </p:sp>
    </p:spTree>
    <p:extLst>
      <p:ext uri="{BB962C8B-B14F-4D97-AF65-F5344CB8AC3E}">
        <p14:creationId xmlns:p14="http://schemas.microsoft.com/office/powerpoint/2010/main" val="263766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11" name="タイトル 1">
            <a:extLst>
              <a:ext uri="{FF2B5EF4-FFF2-40B4-BE49-F238E27FC236}">
                <a16:creationId xmlns:a16="http://schemas.microsoft.com/office/drawing/2014/main" id="{FC96FFA3-B18B-47C5-8261-8C9AC120AD61}"/>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クレームは増える傾向にある</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2" name="正方形/長方形 1">
            <a:extLst>
              <a:ext uri="{FF2B5EF4-FFF2-40B4-BE49-F238E27FC236}">
                <a16:creationId xmlns:a16="http://schemas.microsoft.com/office/drawing/2014/main" id="{B5F58A51-E652-49E3-855F-611DDDE6D9B5}"/>
              </a:ext>
            </a:extLst>
          </p:cNvPr>
          <p:cNvSpPr/>
          <p:nvPr/>
        </p:nvSpPr>
        <p:spPr>
          <a:xfrm>
            <a:off x="1668780" y="2933237"/>
            <a:ext cx="11102765" cy="1077218"/>
          </a:xfrm>
          <a:prstGeom prst="rect">
            <a:avLst/>
          </a:prstGeom>
        </p:spPr>
        <p:txBody>
          <a:bodyPr wrap="square">
            <a:spAutoFit/>
          </a:bodyPr>
          <a:lstStyle/>
          <a:p>
            <a:r>
              <a:rPr lang="ja-JP" altLang="en-US" sz="3200" dirty="0"/>
              <a:t>インフォームドコンセントの理解や浸透、医療番組や雑誌などマスメディアによる情報により、治療に対する知識増</a:t>
            </a:r>
          </a:p>
        </p:txBody>
      </p:sp>
      <p:sp>
        <p:nvSpPr>
          <p:cNvPr id="4" name="正方形/長方形 3">
            <a:extLst>
              <a:ext uri="{FF2B5EF4-FFF2-40B4-BE49-F238E27FC236}">
                <a16:creationId xmlns:a16="http://schemas.microsoft.com/office/drawing/2014/main" id="{F3FBE1B7-D717-4C68-8839-AEDD356CAAFF}"/>
              </a:ext>
            </a:extLst>
          </p:cNvPr>
          <p:cNvSpPr/>
          <p:nvPr/>
        </p:nvSpPr>
        <p:spPr>
          <a:xfrm>
            <a:off x="1668778" y="6290325"/>
            <a:ext cx="11102765" cy="1077218"/>
          </a:xfrm>
          <a:prstGeom prst="rect">
            <a:avLst/>
          </a:prstGeom>
        </p:spPr>
        <p:txBody>
          <a:bodyPr wrap="square">
            <a:spAutoFit/>
          </a:bodyPr>
          <a:lstStyle/>
          <a:p>
            <a:r>
              <a:rPr lang="ja-JP" altLang="en-US" sz="3200" dirty="0"/>
              <a:t>医療技術に過剰な期待をして、治療結果が思い通りではない</a:t>
            </a:r>
          </a:p>
        </p:txBody>
      </p:sp>
      <p:sp>
        <p:nvSpPr>
          <p:cNvPr id="12" name="正方形/長方形 11">
            <a:extLst>
              <a:ext uri="{FF2B5EF4-FFF2-40B4-BE49-F238E27FC236}">
                <a16:creationId xmlns:a16="http://schemas.microsoft.com/office/drawing/2014/main" id="{A5A06E03-65AB-485C-BB22-166DE9B45C0E}"/>
              </a:ext>
            </a:extLst>
          </p:cNvPr>
          <p:cNvSpPr/>
          <p:nvPr/>
        </p:nvSpPr>
        <p:spPr>
          <a:xfrm>
            <a:off x="1668778" y="7539543"/>
            <a:ext cx="11102765" cy="1077218"/>
          </a:xfrm>
          <a:prstGeom prst="rect">
            <a:avLst/>
          </a:prstGeom>
        </p:spPr>
        <p:txBody>
          <a:bodyPr wrap="square">
            <a:spAutoFit/>
          </a:bodyPr>
          <a:lstStyle/>
          <a:p>
            <a:r>
              <a:rPr lang="ja-JP" altLang="en-US" sz="3200" dirty="0"/>
              <a:t>歯科医院が多く存在している。患者さんに選択権がある状態。</a:t>
            </a:r>
          </a:p>
        </p:txBody>
      </p:sp>
      <p:sp>
        <p:nvSpPr>
          <p:cNvPr id="13" name="正方形/長方形 12">
            <a:extLst>
              <a:ext uri="{FF2B5EF4-FFF2-40B4-BE49-F238E27FC236}">
                <a16:creationId xmlns:a16="http://schemas.microsoft.com/office/drawing/2014/main" id="{82689C1F-50C3-4217-AD43-934D3D04EFA0}"/>
              </a:ext>
            </a:extLst>
          </p:cNvPr>
          <p:cNvSpPr/>
          <p:nvPr/>
        </p:nvSpPr>
        <p:spPr>
          <a:xfrm>
            <a:off x="1668778" y="8788761"/>
            <a:ext cx="11102765" cy="584775"/>
          </a:xfrm>
          <a:prstGeom prst="rect">
            <a:avLst/>
          </a:prstGeom>
        </p:spPr>
        <p:txBody>
          <a:bodyPr wrap="square">
            <a:spAutoFit/>
          </a:bodyPr>
          <a:lstStyle/>
          <a:p>
            <a:r>
              <a:rPr lang="ja-JP" altLang="en-US" sz="3200" dirty="0"/>
              <a:t>過度な患者優遇意識　「○○さま」</a:t>
            </a:r>
          </a:p>
        </p:txBody>
      </p:sp>
      <p:sp>
        <p:nvSpPr>
          <p:cNvPr id="14" name="正方形/長方形 13">
            <a:extLst>
              <a:ext uri="{FF2B5EF4-FFF2-40B4-BE49-F238E27FC236}">
                <a16:creationId xmlns:a16="http://schemas.microsoft.com/office/drawing/2014/main" id="{357BBC2F-A8A5-4833-9C0E-8C63A21420DB}"/>
              </a:ext>
            </a:extLst>
          </p:cNvPr>
          <p:cNvSpPr/>
          <p:nvPr/>
        </p:nvSpPr>
        <p:spPr>
          <a:xfrm>
            <a:off x="1668779" y="4548664"/>
            <a:ext cx="11102765" cy="1077218"/>
          </a:xfrm>
          <a:prstGeom prst="rect">
            <a:avLst/>
          </a:prstGeom>
        </p:spPr>
        <p:txBody>
          <a:bodyPr wrap="square">
            <a:spAutoFit/>
          </a:bodyPr>
          <a:lstStyle/>
          <a:p>
            <a:r>
              <a:rPr lang="ja-JP" altLang="en-US" sz="3200" dirty="0"/>
              <a:t>メディアによるインプラント治療をはじめとするネガティブキャンペーン</a:t>
            </a:r>
          </a:p>
        </p:txBody>
      </p:sp>
      <p:pic>
        <p:nvPicPr>
          <p:cNvPr id="5" name="図 4">
            <a:extLst>
              <a:ext uri="{FF2B5EF4-FFF2-40B4-BE49-F238E27FC236}">
                <a16:creationId xmlns:a16="http://schemas.microsoft.com/office/drawing/2014/main" id="{DCCC5EB6-68CB-486B-937E-C4A67F91B303}"/>
              </a:ext>
            </a:extLst>
          </p:cNvPr>
          <p:cNvPicPr>
            <a:picLocks noChangeAspect="1"/>
          </p:cNvPicPr>
          <p:nvPr/>
        </p:nvPicPr>
        <p:blipFill>
          <a:blip r:embed="rId2">
            <a:duotone>
              <a:schemeClr val="accent1">
                <a:shade val="45000"/>
                <a:satMod val="135000"/>
              </a:schemeClr>
              <a:prstClr val="white"/>
            </a:duotone>
          </a:blip>
          <a:stretch>
            <a:fillRect/>
          </a:stretch>
        </p:blipFill>
        <p:spPr>
          <a:xfrm>
            <a:off x="754299" y="2951490"/>
            <a:ext cx="914479" cy="914479"/>
          </a:xfrm>
          <a:prstGeom prst="rect">
            <a:avLst/>
          </a:prstGeom>
        </p:spPr>
      </p:pic>
      <p:pic>
        <p:nvPicPr>
          <p:cNvPr id="6" name="図 5">
            <a:extLst>
              <a:ext uri="{FF2B5EF4-FFF2-40B4-BE49-F238E27FC236}">
                <a16:creationId xmlns:a16="http://schemas.microsoft.com/office/drawing/2014/main" id="{AFC7A406-6C47-4386-AE57-50DA9E9598FB}"/>
              </a:ext>
            </a:extLst>
          </p:cNvPr>
          <p:cNvPicPr>
            <a:picLocks noChangeAspect="1"/>
          </p:cNvPicPr>
          <p:nvPr/>
        </p:nvPicPr>
        <p:blipFill>
          <a:blip r:embed="rId3"/>
          <a:stretch>
            <a:fillRect/>
          </a:stretch>
        </p:blipFill>
        <p:spPr>
          <a:xfrm>
            <a:off x="754296" y="6339099"/>
            <a:ext cx="914479" cy="914479"/>
          </a:xfrm>
          <a:prstGeom prst="rect">
            <a:avLst/>
          </a:prstGeom>
        </p:spPr>
      </p:pic>
      <p:pic>
        <p:nvPicPr>
          <p:cNvPr id="7" name="図 6">
            <a:extLst>
              <a:ext uri="{FF2B5EF4-FFF2-40B4-BE49-F238E27FC236}">
                <a16:creationId xmlns:a16="http://schemas.microsoft.com/office/drawing/2014/main" id="{78B2A6C5-E488-4628-AC6B-6A377F958128}"/>
              </a:ext>
            </a:extLst>
          </p:cNvPr>
          <p:cNvPicPr>
            <a:picLocks noChangeAspect="1"/>
          </p:cNvPicPr>
          <p:nvPr/>
        </p:nvPicPr>
        <p:blipFill>
          <a:blip r:embed="rId3"/>
          <a:stretch>
            <a:fillRect/>
          </a:stretch>
        </p:blipFill>
        <p:spPr>
          <a:xfrm>
            <a:off x="754297" y="4662629"/>
            <a:ext cx="914479" cy="914479"/>
          </a:xfrm>
          <a:prstGeom prst="rect">
            <a:avLst/>
          </a:prstGeom>
        </p:spPr>
      </p:pic>
      <p:pic>
        <p:nvPicPr>
          <p:cNvPr id="8" name="図 7">
            <a:extLst>
              <a:ext uri="{FF2B5EF4-FFF2-40B4-BE49-F238E27FC236}">
                <a16:creationId xmlns:a16="http://schemas.microsoft.com/office/drawing/2014/main" id="{0BEBFAF5-6173-4E41-905E-7A5F9CA440FB}"/>
              </a:ext>
            </a:extLst>
          </p:cNvPr>
          <p:cNvPicPr>
            <a:picLocks noChangeAspect="1"/>
          </p:cNvPicPr>
          <p:nvPr/>
        </p:nvPicPr>
        <p:blipFill>
          <a:blip r:embed="rId3"/>
          <a:stretch>
            <a:fillRect/>
          </a:stretch>
        </p:blipFill>
        <p:spPr>
          <a:xfrm>
            <a:off x="753501" y="7692359"/>
            <a:ext cx="914479" cy="914479"/>
          </a:xfrm>
          <a:prstGeom prst="rect">
            <a:avLst/>
          </a:prstGeom>
        </p:spPr>
      </p:pic>
      <p:pic>
        <p:nvPicPr>
          <p:cNvPr id="9" name="図 8">
            <a:extLst>
              <a:ext uri="{FF2B5EF4-FFF2-40B4-BE49-F238E27FC236}">
                <a16:creationId xmlns:a16="http://schemas.microsoft.com/office/drawing/2014/main" id="{0F09D113-B39A-4606-A879-5A0DA0358082}"/>
              </a:ext>
            </a:extLst>
          </p:cNvPr>
          <p:cNvPicPr>
            <a:picLocks noChangeAspect="1"/>
          </p:cNvPicPr>
          <p:nvPr/>
        </p:nvPicPr>
        <p:blipFill>
          <a:blip r:embed="rId3"/>
          <a:stretch>
            <a:fillRect/>
          </a:stretch>
        </p:blipFill>
        <p:spPr>
          <a:xfrm>
            <a:off x="754298" y="8703950"/>
            <a:ext cx="914479" cy="914479"/>
          </a:xfrm>
          <a:prstGeom prst="rect">
            <a:avLst/>
          </a:prstGeom>
        </p:spPr>
      </p:pic>
    </p:spTree>
    <p:extLst>
      <p:ext uri="{BB962C8B-B14F-4D97-AF65-F5344CB8AC3E}">
        <p14:creationId xmlns:p14="http://schemas.microsoft.com/office/powerpoint/2010/main" val="3293926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3F70A6-E3EE-4C30-906E-226AA6A52DCD}"/>
              </a:ext>
            </a:extLst>
          </p:cNvPr>
          <p:cNvSpPr>
            <a:spLocks noGrp="1"/>
          </p:cNvSpPr>
          <p:nvPr>
            <p:ph type="title"/>
          </p:nvPr>
        </p:nvSpPr>
        <p:spPr/>
        <p:txBody>
          <a:bodyPr>
            <a:normAutofit/>
          </a:bodyPr>
          <a:lstStyle/>
          <a:p>
            <a:r>
              <a:rPr kumimoji="1" lang="ja-JP" altLang="en-US" sz="4800" dirty="0"/>
              <a:t>クレームをつけたことがありますか？</a:t>
            </a:r>
          </a:p>
        </p:txBody>
      </p:sp>
      <p:sp>
        <p:nvSpPr>
          <p:cNvPr id="3" name="スライド番号プレースホルダー 2">
            <a:extLst>
              <a:ext uri="{FF2B5EF4-FFF2-40B4-BE49-F238E27FC236}">
                <a16:creationId xmlns:a16="http://schemas.microsoft.com/office/drawing/2014/main" id="{E965876D-62CF-4BC9-93A9-936F504C77CC}"/>
              </a:ext>
            </a:extLst>
          </p:cNvPr>
          <p:cNvSpPr>
            <a:spLocks noGrp="1"/>
          </p:cNvSpPr>
          <p:nvPr>
            <p:ph type="sldNum" sz="quarter" idx="12"/>
          </p:nvPr>
        </p:nvSpPr>
        <p:spPr/>
        <p:txBody>
          <a:bodyPr/>
          <a:lstStyle/>
          <a:p>
            <a:fld id="{FB0286DF-49CB-4104-9278-49D363CD3217}" type="slidenum">
              <a:rPr kumimoji="1" lang="ja-JP" altLang="en-US" smtClean="0"/>
              <a:pPr/>
              <a:t>11</a:t>
            </a:fld>
            <a:endParaRPr kumimoji="1" lang="ja-JP" altLang="en-US" dirty="0"/>
          </a:p>
        </p:txBody>
      </p:sp>
      <p:sp>
        <p:nvSpPr>
          <p:cNvPr id="4" name="正方形/長方形 3">
            <a:extLst>
              <a:ext uri="{FF2B5EF4-FFF2-40B4-BE49-F238E27FC236}">
                <a16:creationId xmlns:a16="http://schemas.microsoft.com/office/drawing/2014/main" id="{BA4CE7E7-D49C-40F3-8196-385E708A8668}"/>
              </a:ext>
            </a:extLst>
          </p:cNvPr>
          <p:cNvSpPr/>
          <p:nvPr/>
        </p:nvSpPr>
        <p:spPr>
          <a:xfrm>
            <a:off x="1027865" y="2461525"/>
            <a:ext cx="2832827" cy="830997"/>
          </a:xfrm>
          <a:prstGeom prst="rect">
            <a:avLst/>
          </a:prstGeom>
        </p:spPr>
        <p:txBody>
          <a:bodyPr wrap="none">
            <a:spAutoFit/>
          </a:bodyPr>
          <a:lstStyle/>
          <a:p>
            <a:r>
              <a:rPr lang="en-US" altLang="ja-JP" sz="4800" dirty="0">
                <a:highlight>
                  <a:srgbClr val="00FF00"/>
                </a:highlight>
                <a:latin typeface="メイリオ" panose="020B0604030504040204" pitchFamily="50" charset="-128"/>
                <a:ea typeface="メイリオ" panose="020B0604030504040204" pitchFamily="50" charset="-128"/>
              </a:rPr>
              <a:t>Question</a:t>
            </a:r>
            <a:endParaRPr lang="ja-JP" altLang="en-US" sz="4800" dirty="0">
              <a:highlight>
                <a:srgbClr val="00FF00"/>
              </a:highlight>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00425F7E-B096-4DF1-A5C7-77D1E32F55A5}"/>
              </a:ext>
            </a:extLst>
          </p:cNvPr>
          <p:cNvSpPr/>
          <p:nvPr/>
        </p:nvSpPr>
        <p:spPr>
          <a:xfrm>
            <a:off x="1027865" y="3884904"/>
            <a:ext cx="11828681" cy="1569660"/>
          </a:xfrm>
          <a:prstGeom prst="rect">
            <a:avLst/>
          </a:prstGeom>
        </p:spPr>
        <p:txBody>
          <a:bodyPr wrap="square">
            <a:spAutoFit/>
          </a:bodyPr>
          <a:lstStyle/>
          <a:p>
            <a:pPr lvl="0">
              <a:defRPr/>
            </a:pPr>
            <a:r>
              <a:rPr lang="ja-JP" altLang="en-US" sz="4800" dirty="0"/>
              <a:t>あなたは、今までに客として</a:t>
            </a:r>
            <a:r>
              <a:rPr kumimoji="0" lang="ja-JP" altLang="en-US" sz="4800" i="0" u="none" strike="noStrike" kern="1200" cap="none" spc="0" normalizeH="0" baseline="0" noProof="0" dirty="0">
                <a:ln>
                  <a:noFill/>
                </a:ln>
                <a:effectLst/>
                <a:uLnTx/>
                <a:uFillTx/>
                <a:latin typeface="Calibri" panose="020F0502020204030204"/>
                <a:ea typeface="メイリオ" panose="020B0604030504040204" pitchFamily="50" charset="-128"/>
                <a:cs typeface="+mn-cs"/>
              </a:rPr>
              <a:t>相手に対してクレームをつけたことがありますか？</a:t>
            </a:r>
          </a:p>
        </p:txBody>
      </p:sp>
    </p:spTree>
    <p:extLst>
      <p:ext uri="{BB962C8B-B14F-4D97-AF65-F5344CB8AC3E}">
        <p14:creationId xmlns:p14="http://schemas.microsoft.com/office/powerpoint/2010/main" val="3832460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3F70A6-E3EE-4C30-906E-226AA6A52DCD}"/>
              </a:ext>
            </a:extLst>
          </p:cNvPr>
          <p:cNvSpPr>
            <a:spLocks noGrp="1"/>
          </p:cNvSpPr>
          <p:nvPr>
            <p:ph type="title"/>
          </p:nvPr>
        </p:nvSpPr>
        <p:spPr/>
        <p:txBody>
          <a:bodyPr>
            <a:normAutofit/>
          </a:bodyPr>
          <a:lstStyle/>
          <a:p>
            <a:r>
              <a:rPr kumimoji="1" lang="ja-JP" altLang="en-US" sz="4800" dirty="0"/>
              <a:t>クレームをつけたことがありますか？</a:t>
            </a:r>
          </a:p>
        </p:txBody>
      </p:sp>
      <p:sp>
        <p:nvSpPr>
          <p:cNvPr id="3" name="スライド番号プレースホルダー 2">
            <a:extLst>
              <a:ext uri="{FF2B5EF4-FFF2-40B4-BE49-F238E27FC236}">
                <a16:creationId xmlns:a16="http://schemas.microsoft.com/office/drawing/2014/main" id="{E965876D-62CF-4BC9-93A9-936F504C77CC}"/>
              </a:ext>
            </a:extLst>
          </p:cNvPr>
          <p:cNvSpPr>
            <a:spLocks noGrp="1"/>
          </p:cNvSpPr>
          <p:nvPr>
            <p:ph type="sldNum" sz="quarter" idx="12"/>
          </p:nvPr>
        </p:nvSpPr>
        <p:spPr/>
        <p:txBody>
          <a:bodyPr/>
          <a:lstStyle/>
          <a:p>
            <a:fld id="{FB0286DF-49CB-4104-9278-49D363CD3217}" type="slidenum">
              <a:rPr kumimoji="1" lang="ja-JP" altLang="en-US" smtClean="0"/>
              <a:pPr/>
              <a:t>12</a:t>
            </a:fld>
            <a:endParaRPr kumimoji="1" lang="ja-JP" altLang="en-US" dirty="0"/>
          </a:p>
        </p:txBody>
      </p:sp>
      <p:sp>
        <p:nvSpPr>
          <p:cNvPr id="4" name="正方形/長方形 3">
            <a:extLst>
              <a:ext uri="{FF2B5EF4-FFF2-40B4-BE49-F238E27FC236}">
                <a16:creationId xmlns:a16="http://schemas.microsoft.com/office/drawing/2014/main" id="{BA4CE7E7-D49C-40F3-8196-385E708A8668}"/>
              </a:ext>
            </a:extLst>
          </p:cNvPr>
          <p:cNvSpPr/>
          <p:nvPr/>
        </p:nvSpPr>
        <p:spPr>
          <a:xfrm>
            <a:off x="1027865" y="2461525"/>
            <a:ext cx="2832827" cy="830997"/>
          </a:xfrm>
          <a:prstGeom prst="rect">
            <a:avLst/>
          </a:prstGeom>
        </p:spPr>
        <p:txBody>
          <a:bodyPr wrap="none">
            <a:spAutoFit/>
          </a:bodyPr>
          <a:lstStyle/>
          <a:p>
            <a:r>
              <a:rPr lang="en-US" altLang="ja-JP" sz="4800" dirty="0">
                <a:highlight>
                  <a:srgbClr val="00FF00"/>
                </a:highlight>
                <a:latin typeface="メイリオ" panose="020B0604030504040204" pitchFamily="50" charset="-128"/>
                <a:ea typeface="メイリオ" panose="020B0604030504040204" pitchFamily="50" charset="-128"/>
              </a:rPr>
              <a:t>Question</a:t>
            </a:r>
            <a:endParaRPr lang="ja-JP" altLang="en-US" sz="4800" dirty="0">
              <a:highlight>
                <a:srgbClr val="00FF00"/>
              </a:highlight>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00425F7E-B096-4DF1-A5C7-77D1E32F55A5}"/>
              </a:ext>
            </a:extLst>
          </p:cNvPr>
          <p:cNvSpPr/>
          <p:nvPr/>
        </p:nvSpPr>
        <p:spPr>
          <a:xfrm>
            <a:off x="1027865" y="3884904"/>
            <a:ext cx="11828681" cy="1569660"/>
          </a:xfrm>
          <a:prstGeom prst="rect">
            <a:avLst/>
          </a:prstGeom>
        </p:spPr>
        <p:txBody>
          <a:bodyPr wrap="square">
            <a:spAutoFit/>
          </a:bodyPr>
          <a:lstStyle/>
          <a:p>
            <a:pPr lvl="0">
              <a:defRPr/>
            </a:pPr>
            <a:r>
              <a:rPr lang="ja-JP" altLang="en-US" sz="4800" dirty="0"/>
              <a:t>あなたは、今までに客として</a:t>
            </a:r>
            <a:r>
              <a:rPr kumimoji="0" lang="ja-JP" altLang="en-US" sz="4800" i="0" u="none" strike="noStrike" kern="1200" cap="none" spc="0" normalizeH="0" baseline="0" noProof="0" dirty="0">
                <a:ln>
                  <a:noFill/>
                </a:ln>
                <a:effectLst/>
                <a:uLnTx/>
                <a:uFillTx/>
                <a:latin typeface="Calibri" panose="020F0502020204030204"/>
                <a:ea typeface="メイリオ" panose="020B0604030504040204" pitchFamily="50" charset="-128"/>
                <a:cs typeface="+mn-cs"/>
              </a:rPr>
              <a:t>相手に対してクレームをつけたことがありますか？</a:t>
            </a:r>
          </a:p>
        </p:txBody>
      </p:sp>
      <p:sp>
        <p:nvSpPr>
          <p:cNvPr id="6" name="テキスト ボックス 5">
            <a:extLst>
              <a:ext uri="{FF2B5EF4-FFF2-40B4-BE49-F238E27FC236}">
                <a16:creationId xmlns:a16="http://schemas.microsoft.com/office/drawing/2014/main" id="{59BFFA93-2FB3-4B16-BA89-F9CC9A5AA835}"/>
              </a:ext>
            </a:extLst>
          </p:cNvPr>
          <p:cNvSpPr txBox="1"/>
          <p:nvPr/>
        </p:nvSpPr>
        <p:spPr>
          <a:xfrm>
            <a:off x="2763777" y="6388326"/>
            <a:ext cx="8186857" cy="830997"/>
          </a:xfrm>
          <a:prstGeom prst="rect">
            <a:avLst/>
          </a:prstGeom>
          <a:noFill/>
        </p:spPr>
        <p:txBody>
          <a:bodyPr wrap="none" rtlCol="0">
            <a:spAutoFit/>
          </a:bodyPr>
          <a:lstStyle/>
          <a:p>
            <a:pPr algn="l"/>
            <a:r>
              <a:rPr kumimoji="1" lang="ja-JP" altLang="en-US" sz="4800" dirty="0">
                <a:latin typeface="メイリオ" panose="020B0604030504040204" pitchFamily="50" charset="-128"/>
                <a:ea typeface="メイリオ" panose="020B0604030504040204" pitchFamily="50" charset="-128"/>
              </a:rPr>
              <a:t>それはどんな理由でしたか？</a:t>
            </a:r>
          </a:p>
        </p:txBody>
      </p:sp>
    </p:spTree>
    <p:extLst>
      <p:ext uri="{BB962C8B-B14F-4D97-AF65-F5344CB8AC3E}">
        <p14:creationId xmlns:p14="http://schemas.microsoft.com/office/powerpoint/2010/main" val="92228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1ABF1593-85EE-4E06-A999-0446B9D30C1F}"/>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a:t>
            </a:r>
            <a:r>
              <a:rPr lang="ja-JP" altLang="en-US" sz="6000" dirty="0">
                <a:solidFill>
                  <a:srgbClr val="595959"/>
                </a:solidFill>
                <a:latin typeface="メイリオ" panose="020B0604030504040204" pitchFamily="50" charset="-128"/>
                <a:ea typeface="メイリオ" panose="020B0604030504040204" pitchFamily="50" charset="-128"/>
              </a:rPr>
              <a:t>に</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なる要因</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11" name="正方形/長方形 10">
            <a:extLst>
              <a:ext uri="{FF2B5EF4-FFF2-40B4-BE49-F238E27FC236}">
                <a16:creationId xmlns:a16="http://schemas.microsoft.com/office/drawing/2014/main" id="{87816317-434D-4D68-B57D-42CE61578024}"/>
              </a:ext>
            </a:extLst>
          </p:cNvPr>
          <p:cNvSpPr/>
          <p:nvPr/>
        </p:nvSpPr>
        <p:spPr>
          <a:xfrm>
            <a:off x="744743" y="2972164"/>
            <a:ext cx="5343635" cy="584775"/>
          </a:xfrm>
          <a:prstGeom prst="rect">
            <a:avLst/>
          </a:prstGeom>
          <a:solidFill>
            <a:schemeClr val="accent1"/>
          </a:solidFill>
        </p:spPr>
        <p:txBody>
          <a:bodyPr wrap="square">
            <a:spAutoFit/>
          </a:bodyPr>
          <a:lstStyle/>
          <a:p>
            <a:r>
              <a:rPr lang="ja-JP" altLang="en-US" sz="3200" dirty="0">
                <a:solidFill>
                  <a:schemeClr val="bg1"/>
                </a:solidFill>
              </a:rPr>
              <a:t>治療に関するクレーム</a:t>
            </a:r>
          </a:p>
        </p:txBody>
      </p:sp>
      <p:sp>
        <p:nvSpPr>
          <p:cNvPr id="13" name="正方形/長方形 12">
            <a:extLst>
              <a:ext uri="{FF2B5EF4-FFF2-40B4-BE49-F238E27FC236}">
                <a16:creationId xmlns:a16="http://schemas.microsoft.com/office/drawing/2014/main" id="{69362041-1799-4460-9096-9301FB0CE262}"/>
              </a:ext>
            </a:extLst>
          </p:cNvPr>
          <p:cNvSpPr/>
          <p:nvPr/>
        </p:nvSpPr>
        <p:spPr>
          <a:xfrm>
            <a:off x="744743" y="5142706"/>
            <a:ext cx="5343635" cy="584775"/>
          </a:xfrm>
          <a:prstGeom prst="rect">
            <a:avLst/>
          </a:prstGeom>
          <a:solidFill>
            <a:schemeClr val="accent1"/>
          </a:solidFill>
        </p:spPr>
        <p:txBody>
          <a:bodyPr wrap="square">
            <a:spAutoFit/>
          </a:bodyPr>
          <a:lstStyle/>
          <a:p>
            <a:r>
              <a:rPr lang="ja-JP" altLang="en-US" sz="3200" dirty="0">
                <a:solidFill>
                  <a:schemeClr val="bg1"/>
                </a:solidFill>
              </a:rPr>
              <a:t>患者応対に関するクレーム</a:t>
            </a:r>
          </a:p>
        </p:txBody>
      </p:sp>
      <p:sp>
        <p:nvSpPr>
          <p:cNvPr id="14" name="正方形/長方形 13">
            <a:extLst>
              <a:ext uri="{FF2B5EF4-FFF2-40B4-BE49-F238E27FC236}">
                <a16:creationId xmlns:a16="http://schemas.microsoft.com/office/drawing/2014/main" id="{67354C27-AC23-4114-B923-26FFD47E3B04}"/>
              </a:ext>
            </a:extLst>
          </p:cNvPr>
          <p:cNvSpPr/>
          <p:nvPr/>
        </p:nvSpPr>
        <p:spPr>
          <a:xfrm>
            <a:off x="744743" y="6850241"/>
            <a:ext cx="5343636" cy="584775"/>
          </a:xfrm>
          <a:prstGeom prst="rect">
            <a:avLst/>
          </a:prstGeom>
          <a:solidFill>
            <a:schemeClr val="accent1"/>
          </a:solidFill>
        </p:spPr>
        <p:txBody>
          <a:bodyPr wrap="square">
            <a:spAutoFit/>
          </a:bodyPr>
          <a:lstStyle/>
          <a:p>
            <a:r>
              <a:rPr lang="ja-JP" altLang="en-US" sz="3200" dirty="0">
                <a:solidFill>
                  <a:schemeClr val="bg1"/>
                </a:solidFill>
              </a:rPr>
              <a:t>予約に関するクレーム</a:t>
            </a:r>
          </a:p>
        </p:txBody>
      </p:sp>
      <p:sp>
        <p:nvSpPr>
          <p:cNvPr id="15" name="正方形/長方形 14">
            <a:extLst>
              <a:ext uri="{FF2B5EF4-FFF2-40B4-BE49-F238E27FC236}">
                <a16:creationId xmlns:a16="http://schemas.microsoft.com/office/drawing/2014/main" id="{EE78E5CC-EB12-4F39-A242-3117B7AE12D5}"/>
              </a:ext>
            </a:extLst>
          </p:cNvPr>
          <p:cNvSpPr/>
          <p:nvPr/>
        </p:nvSpPr>
        <p:spPr>
          <a:xfrm>
            <a:off x="744743" y="8557777"/>
            <a:ext cx="5343636" cy="584775"/>
          </a:xfrm>
          <a:prstGeom prst="rect">
            <a:avLst/>
          </a:prstGeom>
          <a:solidFill>
            <a:schemeClr val="accent1"/>
          </a:solidFill>
        </p:spPr>
        <p:txBody>
          <a:bodyPr wrap="square">
            <a:spAutoFit/>
          </a:bodyPr>
          <a:lstStyle/>
          <a:p>
            <a:r>
              <a:rPr lang="ja-JP" altLang="en-US" sz="3200" dirty="0">
                <a:solidFill>
                  <a:schemeClr val="bg1"/>
                </a:solidFill>
              </a:rPr>
              <a:t>院内環境に関するクレーム</a:t>
            </a:r>
          </a:p>
        </p:txBody>
      </p:sp>
    </p:spTree>
    <p:extLst>
      <p:ext uri="{BB962C8B-B14F-4D97-AF65-F5344CB8AC3E}">
        <p14:creationId xmlns:p14="http://schemas.microsoft.com/office/powerpoint/2010/main" val="259745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1ABF1593-85EE-4E06-A999-0446B9D30C1F}"/>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a:t>
            </a:r>
            <a:r>
              <a:rPr lang="ja-JP" altLang="en-US" sz="6000" dirty="0">
                <a:solidFill>
                  <a:srgbClr val="595959"/>
                </a:solidFill>
                <a:latin typeface="メイリオ" panose="020B0604030504040204" pitchFamily="50" charset="-128"/>
                <a:ea typeface="メイリオ" panose="020B0604030504040204" pitchFamily="50" charset="-128"/>
              </a:rPr>
              <a:t>に</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なる要因</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11" name="正方形/長方形 10">
            <a:extLst>
              <a:ext uri="{FF2B5EF4-FFF2-40B4-BE49-F238E27FC236}">
                <a16:creationId xmlns:a16="http://schemas.microsoft.com/office/drawing/2014/main" id="{87816317-434D-4D68-B57D-42CE61578024}"/>
              </a:ext>
            </a:extLst>
          </p:cNvPr>
          <p:cNvSpPr/>
          <p:nvPr/>
        </p:nvSpPr>
        <p:spPr>
          <a:xfrm>
            <a:off x="744743" y="2972164"/>
            <a:ext cx="5343635" cy="584775"/>
          </a:xfrm>
          <a:prstGeom prst="rect">
            <a:avLst/>
          </a:prstGeom>
          <a:solidFill>
            <a:schemeClr val="accent1"/>
          </a:solidFill>
        </p:spPr>
        <p:txBody>
          <a:bodyPr wrap="square">
            <a:spAutoFit/>
          </a:bodyPr>
          <a:lstStyle/>
          <a:p>
            <a:r>
              <a:rPr lang="ja-JP" altLang="en-US" sz="3200" dirty="0">
                <a:solidFill>
                  <a:schemeClr val="bg1"/>
                </a:solidFill>
              </a:rPr>
              <a:t>治療に関するクレーム</a:t>
            </a:r>
          </a:p>
        </p:txBody>
      </p:sp>
      <p:sp>
        <p:nvSpPr>
          <p:cNvPr id="13" name="正方形/長方形 12">
            <a:extLst>
              <a:ext uri="{FF2B5EF4-FFF2-40B4-BE49-F238E27FC236}">
                <a16:creationId xmlns:a16="http://schemas.microsoft.com/office/drawing/2014/main" id="{69362041-1799-4460-9096-9301FB0CE262}"/>
              </a:ext>
            </a:extLst>
          </p:cNvPr>
          <p:cNvSpPr/>
          <p:nvPr/>
        </p:nvSpPr>
        <p:spPr>
          <a:xfrm>
            <a:off x="744743" y="5142706"/>
            <a:ext cx="5343635" cy="584775"/>
          </a:xfrm>
          <a:prstGeom prst="rect">
            <a:avLst/>
          </a:prstGeom>
          <a:solidFill>
            <a:schemeClr val="accent1"/>
          </a:solidFill>
        </p:spPr>
        <p:txBody>
          <a:bodyPr wrap="square">
            <a:spAutoFit/>
          </a:bodyPr>
          <a:lstStyle/>
          <a:p>
            <a:r>
              <a:rPr lang="ja-JP" altLang="en-US" sz="3200" dirty="0">
                <a:solidFill>
                  <a:schemeClr val="bg1"/>
                </a:solidFill>
              </a:rPr>
              <a:t>患者応対に関するクレーム</a:t>
            </a:r>
          </a:p>
        </p:txBody>
      </p:sp>
      <p:sp>
        <p:nvSpPr>
          <p:cNvPr id="14" name="正方形/長方形 13">
            <a:extLst>
              <a:ext uri="{FF2B5EF4-FFF2-40B4-BE49-F238E27FC236}">
                <a16:creationId xmlns:a16="http://schemas.microsoft.com/office/drawing/2014/main" id="{67354C27-AC23-4114-B923-26FFD47E3B04}"/>
              </a:ext>
            </a:extLst>
          </p:cNvPr>
          <p:cNvSpPr/>
          <p:nvPr/>
        </p:nvSpPr>
        <p:spPr>
          <a:xfrm>
            <a:off x="744743" y="6850241"/>
            <a:ext cx="5343636" cy="584775"/>
          </a:xfrm>
          <a:prstGeom prst="rect">
            <a:avLst/>
          </a:prstGeom>
          <a:solidFill>
            <a:schemeClr val="accent1"/>
          </a:solidFill>
        </p:spPr>
        <p:txBody>
          <a:bodyPr wrap="square">
            <a:spAutoFit/>
          </a:bodyPr>
          <a:lstStyle/>
          <a:p>
            <a:r>
              <a:rPr lang="ja-JP" altLang="en-US" sz="3200" dirty="0">
                <a:solidFill>
                  <a:schemeClr val="bg1"/>
                </a:solidFill>
              </a:rPr>
              <a:t>予約に関するクレーム</a:t>
            </a:r>
          </a:p>
        </p:txBody>
      </p:sp>
      <p:sp>
        <p:nvSpPr>
          <p:cNvPr id="15" name="正方形/長方形 14">
            <a:extLst>
              <a:ext uri="{FF2B5EF4-FFF2-40B4-BE49-F238E27FC236}">
                <a16:creationId xmlns:a16="http://schemas.microsoft.com/office/drawing/2014/main" id="{EE78E5CC-EB12-4F39-A242-3117B7AE12D5}"/>
              </a:ext>
            </a:extLst>
          </p:cNvPr>
          <p:cNvSpPr/>
          <p:nvPr/>
        </p:nvSpPr>
        <p:spPr>
          <a:xfrm>
            <a:off x="744743" y="8557777"/>
            <a:ext cx="5343636" cy="584775"/>
          </a:xfrm>
          <a:prstGeom prst="rect">
            <a:avLst/>
          </a:prstGeom>
          <a:solidFill>
            <a:schemeClr val="accent1"/>
          </a:solidFill>
        </p:spPr>
        <p:txBody>
          <a:bodyPr wrap="square">
            <a:spAutoFit/>
          </a:bodyPr>
          <a:lstStyle/>
          <a:p>
            <a:r>
              <a:rPr lang="ja-JP" altLang="en-US" sz="3200" dirty="0">
                <a:solidFill>
                  <a:schemeClr val="bg1"/>
                </a:solidFill>
              </a:rPr>
              <a:t>院内環境に関するクレーム</a:t>
            </a:r>
          </a:p>
        </p:txBody>
      </p:sp>
      <p:sp>
        <p:nvSpPr>
          <p:cNvPr id="2" name="正方形/長方形 1">
            <a:extLst>
              <a:ext uri="{FF2B5EF4-FFF2-40B4-BE49-F238E27FC236}">
                <a16:creationId xmlns:a16="http://schemas.microsoft.com/office/drawing/2014/main" id="{57523B0F-6D44-4FE0-B895-A3BFF4E9C054}"/>
              </a:ext>
            </a:extLst>
          </p:cNvPr>
          <p:cNvSpPr/>
          <p:nvPr/>
        </p:nvSpPr>
        <p:spPr>
          <a:xfrm>
            <a:off x="6659082" y="2295056"/>
            <a:ext cx="6516689" cy="1938992"/>
          </a:xfrm>
          <a:prstGeom prst="rect">
            <a:avLst/>
          </a:prstGeom>
          <a:ln>
            <a:solidFill>
              <a:schemeClr val="accent1"/>
            </a:solidFill>
          </a:ln>
        </p:spPr>
        <p:txBody>
          <a:bodyPr wrap="square">
            <a:spAutoFit/>
          </a:bodyPr>
          <a:lstStyle/>
          <a:p>
            <a:r>
              <a:rPr lang="ja-JP" altLang="en-US" sz="2400" dirty="0"/>
              <a:t>●不必要と思われる治療を説明なしにされた</a:t>
            </a:r>
          </a:p>
          <a:p>
            <a:r>
              <a:rPr lang="ja-JP" altLang="en-US" sz="2400" dirty="0"/>
              <a:t>●治療が乱暴である</a:t>
            </a:r>
          </a:p>
          <a:p>
            <a:r>
              <a:rPr lang="ja-JP" altLang="en-US" sz="2400" dirty="0"/>
              <a:t>●定期検診に来ているのに虫歯になった</a:t>
            </a:r>
          </a:p>
          <a:p>
            <a:r>
              <a:rPr lang="ja-JP" altLang="en-US" sz="2400" dirty="0"/>
              <a:t>●痛い思いをした</a:t>
            </a:r>
            <a:endParaRPr lang="en-US" altLang="ja-JP" sz="2400" dirty="0"/>
          </a:p>
          <a:p>
            <a:r>
              <a:rPr lang="ja-JP" altLang="en-US" sz="2400" dirty="0"/>
              <a:t>●治療中にしばらく放置された</a:t>
            </a:r>
          </a:p>
        </p:txBody>
      </p:sp>
    </p:spTree>
    <p:extLst>
      <p:ext uri="{BB962C8B-B14F-4D97-AF65-F5344CB8AC3E}">
        <p14:creationId xmlns:p14="http://schemas.microsoft.com/office/powerpoint/2010/main" val="436032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1ABF1593-85EE-4E06-A999-0446B9D30C1F}"/>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a:t>
            </a:r>
            <a:r>
              <a:rPr lang="ja-JP" altLang="en-US" sz="6000" dirty="0">
                <a:solidFill>
                  <a:srgbClr val="595959"/>
                </a:solidFill>
                <a:latin typeface="メイリオ" panose="020B0604030504040204" pitchFamily="50" charset="-128"/>
                <a:ea typeface="メイリオ" panose="020B0604030504040204" pitchFamily="50" charset="-128"/>
              </a:rPr>
              <a:t>に</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なる要因</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11" name="正方形/長方形 10">
            <a:extLst>
              <a:ext uri="{FF2B5EF4-FFF2-40B4-BE49-F238E27FC236}">
                <a16:creationId xmlns:a16="http://schemas.microsoft.com/office/drawing/2014/main" id="{87816317-434D-4D68-B57D-42CE61578024}"/>
              </a:ext>
            </a:extLst>
          </p:cNvPr>
          <p:cNvSpPr/>
          <p:nvPr/>
        </p:nvSpPr>
        <p:spPr>
          <a:xfrm>
            <a:off x="744743" y="2972164"/>
            <a:ext cx="5343635" cy="584775"/>
          </a:xfrm>
          <a:prstGeom prst="rect">
            <a:avLst/>
          </a:prstGeom>
          <a:solidFill>
            <a:schemeClr val="accent1"/>
          </a:solidFill>
        </p:spPr>
        <p:txBody>
          <a:bodyPr wrap="square">
            <a:spAutoFit/>
          </a:bodyPr>
          <a:lstStyle/>
          <a:p>
            <a:r>
              <a:rPr lang="ja-JP" altLang="en-US" sz="3200" dirty="0">
                <a:solidFill>
                  <a:schemeClr val="bg1"/>
                </a:solidFill>
              </a:rPr>
              <a:t>治療に関するクレーム</a:t>
            </a:r>
          </a:p>
        </p:txBody>
      </p:sp>
      <p:sp>
        <p:nvSpPr>
          <p:cNvPr id="13" name="正方形/長方形 12">
            <a:extLst>
              <a:ext uri="{FF2B5EF4-FFF2-40B4-BE49-F238E27FC236}">
                <a16:creationId xmlns:a16="http://schemas.microsoft.com/office/drawing/2014/main" id="{69362041-1799-4460-9096-9301FB0CE262}"/>
              </a:ext>
            </a:extLst>
          </p:cNvPr>
          <p:cNvSpPr/>
          <p:nvPr/>
        </p:nvSpPr>
        <p:spPr>
          <a:xfrm>
            <a:off x="744743" y="5142706"/>
            <a:ext cx="5343635" cy="584775"/>
          </a:xfrm>
          <a:prstGeom prst="rect">
            <a:avLst/>
          </a:prstGeom>
          <a:solidFill>
            <a:schemeClr val="accent1"/>
          </a:solidFill>
        </p:spPr>
        <p:txBody>
          <a:bodyPr wrap="square">
            <a:spAutoFit/>
          </a:bodyPr>
          <a:lstStyle/>
          <a:p>
            <a:r>
              <a:rPr lang="ja-JP" altLang="en-US" sz="3200" dirty="0">
                <a:solidFill>
                  <a:schemeClr val="bg1"/>
                </a:solidFill>
              </a:rPr>
              <a:t>患者応対に関するクレーム</a:t>
            </a:r>
          </a:p>
        </p:txBody>
      </p:sp>
      <p:sp>
        <p:nvSpPr>
          <p:cNvPr id="14" name="正方形/長方形 13">
            <a:extLst>
              <a:ext uri="{FF2B5EF4-FFF2-40B4-BE49-F238E27FC236}">
                <a16:creationId xmlns:a16="http://schemas.microsoft.com/office/drawing/2014/main" id="{67354C27-AC23-4114-B923-26FFD47E3B04}"/>
              </a:ext>
            </a:extLst>
          </p:cNvPr>
          <p:cNvSpPr/>
          <p:nvPr/>
        </p:nvSpPr>
        <p:spPr>
          <a:xfrm>
            <a:off x="744743" y="6850241"/>
            <a:ext cx="5343636" cy="584775"/>
          </a:xfrm>
          <a:prstGeom prst="rect">
            <a:avLst/>
          </a:prstGeom>
          <a:solidFill>
            <a:schemeClr val="accent1"/>
          </a:solidFill>
        </p:spPr>
        <p:txBody>
          <a:bodyPr wrap="square">
            <a:spAutoFit/>
          </a:bodyPr>
          <a:lstStyle/>
          <a:p>
            <a:r>
              <a:rPr lang="ja-JP" altLang="en-US" sz="3200" dirty="0">
                <a:solidFill>
                  <a:schemeClr val="bg1"/>
                </a:solidFill>
              </a:rPr>
              <a:t>予約に関するクレーム</a:t>
            </a:r>
          </a:p>
        </p:txBody>
      </p:sp>
      <p:sp>
        <p:nvSpPr>
          <p:cNvPr id="15" name="正方形/長方形 14">
            <a:extLst>
              <a:ext uri="{FF2B5EF4-FFF2-40B4-BE49-F238E27FC236}">
                <a16:creationId xmlns:a16="http://schemas.microsoft.com/office/drawing/2014/main" id="{EE78E5CC-EB12-4F39-A242-3117B7AE12D5}"/>
              </a:ext>
            </a:extLst>
          </p:cNvPr>
          <p:cNvSpPr/>
          <p:nvPr/>
        </p:nvSpPr>
        <p:spPr>
          <a:xfrm>
            <a:off x="744743" y="8557777"/>
            <a:ext cx="5343636" cy="584775"/>
          </a:xfrm>
          <a:prstGeom prst="rect">
            <a:avLst/>
          </a:prstGeom>
          <a:solidFill>
            <a:schemeClr val="accent1"/>
          </a:solidFill>
        </p:spPr>
        <p:txBody>
          <a:bodyPr wrap="square">
            <a:spAutoFit/>
          </a:bodyPr>
          <a:lstStyle/>
          <a:p>
            <a:r>
              <a:rPr lang="ja-JP" altLang="en-US" sz="3200" dirty="0">
                <a:solidFill>
                  <a:schemeClr val="bg1"/>
                </a:solidFill>
              </a:rPr>
              <a:t>院内環境に関するクレーム</a:t>
            </a:r>
          </a:p>
        </p:txBody>
      </p:sp>
      <p:sp>
        <p:nvSpPr>
          <p:cNvPr id="2" name="正方形/長方形 1">
            <a:extLst>
              <a:ext uri="{FF2B5EF4-FFF2-40B4-BE49-F238E27FC236}">
                <a16:creationId xmlns:a16="http://schemas.microsoft.com/office/drawing/2014/main" id="{57523B0F-6D44-4FE0-B895-A3BFF4E9C054}"/>
              </a:ext>
            </a:extLst>
          </p:cNvPr>
          <p:cNvSpPr/>
          <p:nvPr/>
        </p:nvSpPr>
        <p:spPr>
          <a:xfrm>
            <a:off x="6659082" y="2295056"/>
            <a:ext cx="6516689" cy="1938992"/>
          </a:xfrm>
          <a:prstGeom prst="rect">
            <a:avLst/>
          </a:prstGeom>
          <a:ln>
            <a:solidFill>
              <a:schemeClr val="accent1"/>
            </a:solidFill>
          </a:ln>
        </p:spPr>
        <p:txBody>
          <a:bodyPr wrap="square">
            <a:spAutoFit/>
          </a:bodyPr>
          <a:lstStyle/>
          <a:p>
            <a:r>
              <a:rPr lang="ja-JP" altLang="en-US" sz="2400" dirty="0"/>
              <a:t>●不必要と思われる治療を説明なしにされた</a:t>
            </a:r>
          </a:p>
          <a:p>
            <a:r>
              <a:rPr lang="ja-JP" altLang="en-US" sz="2400" dirty="0"/>
              <a:t>●治療が乱暴である</a:t>
            </a:r>
          </a:p>
          <a:p>
            <a:r>
              <a:rPr lang="ja-JP" altLang="en-US" sz="2400" dirty="0"/>
              <a:t>●定期検診に来ているのに虫歯になった</a:t>
            </a:r>
          </a:p>
          <a:p>
            <a:r>
              <a:rPr lang="ja-JP" altLang="en-US" sz="2400" dirty="0"/>
              <a:t>●痛い思いをした</a:t>
            </a:r>
            <a:endParaRPr lang="en-US" altLang="ja-JP" sz="2400" dirty="0"/>
          </a:p>
          <a:p>
            <a:r>
              <a:rPr lang="ja-JP" altLang="en-US" sz="2400" dirty="0"/>
              <a:t>●治療中にしばらく放置された</a:t>
            </a:r>
          </a:p>
        </p:txBody>
      </p:sp>
      <p:sp>
        <p:nvSpPr>
          <p:cNvPr id="6" name="正方形/長方形 5">
            <a:extLst>
              <a:ext uri="{FF2B5EF4-FFF2-40B4-BE49-F238E27FC236}">
                <a16:creationId xmlns:a16="http://schemas.microsoft.com/office/drawing/2014/main" id="{8AE9ACF5-B2F1-4F49-8BF4-D423247B52C8}"/>
              </a:ext>
            </a:extLst>
          </p:cNvPr>
          <p:cNvSpPr/>
          <p:nvPr/>
        </p:nvSpPr>
        <p:spPr>
          <a:xfrm>
            <a:off x="6659083" y="4466524"/>
            <a:ext cx="6513512" cy="1938992"/>
          </a:xfrm>
          <a:prstGeom prst="rect">
            <a:avLst/>
          </a:prstGeom>
          <a:ln>
            <a:solidFill>
              <a:schemeClr val="accent1"/>
            </a:solidFill>
          </a:ln>
        </p:spPr>
        <p:txBody>
          <a:bodyPr wrap="square">
            <a:spAutoFit/>
          </a:bodyPr>
          <a:lstStyle/>
          <a:p>
            <a:r>
              <a:rPr lang="ja-JP" altLang="en-US" sz="2400" dirty="0"/>
              <a:t>●スタッフの言葉遣いや態度が悪い</a:t>
            </a:r>
          </a:p>
          <a:p>
            <a:r>
              <a:rPr lang="ja-JP" altLang="en-US" sz="2400" dirty="0"/>
              <a:t>●無愛想</a:t>
            </a:r>
          </a:p>
          <a:p>
            <a:r>
              <a:rPr lang="ja-JP" altLang="en-US" sz="2400" dirty="0"/>
              <a:t>●受付にスタッフがおらず、自分に気が付いているか不安である</a:t>
            </a:r>
          </a:p>
          <a:p>
            <a:r>
              <a:rPr lang="ja-JP" altLang="en-US" sz="2400" dirty="0"/>
              <a:t>●会計（料金精算）が遅い</a:t>
            </a:r>
          </a:p>
        </p:txBody>
      </p:sp>
    </p:spTree>
    <p:extLst>
      <p:ext uri="{BB962C8B-B14F-4D97-AF65-F5344CB8AC3E}">
        <p14:creationId xmlns:p14="http://schemas.microsoft.com/office/powerpoint/2010/main" val="2586341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1ABF1593-85EE-4E06-A999-0446B9D30C1F}"/>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a:t>
            </a:r>
            <a:r>
              <a:rPr lang="ja-JP" altLang="en-US" sz="6000" dirty="0">
                <a:solidFill>
                  <a:srgbClr val="595959"/>
                </a:solidFill>
                <a:latin typeface="メイリオ" panose="020B0604030504040204" pitchFamily="50" charset="-128"/>
                <a:ea typeface="メイリオ" panose="020B0604030504040204" pitchFamily="50" charset="-128"/>
              </a:rPr>
              <a:t>に</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なる要因</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11" name="正方形/長方形 10">
            <a:extLst>
              <a:ext uri="{FF2B5EF4-FFF2-40B4-BE49-F238E27FC236}">
                <a16:creationId xmlns:a16="http://schemas.microsoft.com/office/drawing/2014/main" id="{87816317-434D-4D68-B57D-42CE61578024}"/>
              </a:ext>
            </a:extLst>
          </p:cNvPr>
          <p:cNvSpPr/>
          <p:nvPr/>
        </p:nvSpPr>
        <p:spPr>
          <a:xfrm>
            <a:off x="744743" y="2972164"/>
            <a:ext cx="5343635" cy="584775"/>
          </a:xfrm>
          <a:prstGeom prst="rect">
            <a:avLst/>
          </a:prstGeom>
          <a:solidFill>
            <a:schemeClr val="accent1"/>
          </a:solidFill>
        </p:spPr>
        <p:txBody>
          <a:bodyPr wrap="square">
            <a:spAutoFit/>
          </a:bodyPr>
          <a:lstStyle/>
          <a:p>
            <a:r>
              <a:rPr lang="ja-JP" altLang="en-US" sz="3200" dirty="0">
                <a:solidFill>
                  <a:schemeClr val="bg1"/>
                </a:solidFill>
              </a:rPr>
              <a:t>治療に関するクレーム</a:t>
            </a:r>
          </a:p>
        </p:txBody>
      </p:sp>
      <p:sp>
        <p:nvSpPr>
          <p:cNvPr id="13" name="正方形/長方形 12">
            <a:extLst>
              <a:ext uri="{FF2B5EF4-FFF2-40B4-BE49-F238E27FC236}">
                <a16:creationId xmlns:a16="http://schemas.microsoft.com/office/drawing/2014/main" id="{69362041-1799-4460-9096-9301FB0CE262}"/>
              </a:ext>
            </a:extLst>
          </p:cNvPr>
          <p:cNvSpPr/>
          <p:nvPr/>
        </p:nvSpPr>
        <p:spPr>
          <a:xfrm>
            <a:off x="744743" y="5142706"/>
            <a:ext cx="5343635" cy="584775"/>
          </a:xfrm>
          <a:prstGeom prst="rect">
            <a:avLst/>
          </a:prstGeom>
          <a:solidFill>
            <a:schemeClr val="accent1"/>
          </a:solidFill>
        </p:spPr>
        <p:txBody>
          <a:bodyPr wrap="square">
            <a:spAutoFit/>
          </a:bodyPr>
          <a:lstStyle/>
          <a:p>
            <a:r>
              <a:rPr lang="ja-JP" altLang="en-US" sz="3200" dirty="0">
                <a:solidFill>
                  <a:schemeClr val="bg1"/>
                </a:solidFill>
              </a:rPr>
              <a:t>患者応対に関するクレーム</a:t>
            </a:r>
          </a:p>
        </p:txBody>
      </p:sp>
      <p:sp>
        <p:nvSpPr>
          <p:cNvPr id="14" name="正方形/長方形 13">
            <a:extLst>
              <a:ext uri="{FF2B5EF4-FFF2-40B4-BE49-F238E27FC236}">
                <a16:creationId xmlns:a16="http://schemas.microsoft.com/office/drawing/2014/main" id="{67354C27-AC23-4114-B923-26FFD47E3B04}"/>
              </a:ext>
            </a:extLst>
          </p:cNvPr>
          <p:cNvSpPr/>
          <p:nvPr/>
        </p:nvSpPr>
        <p:spPr>
          <a:xfrm>
            <a:off x="744743" y="6850241"/>
            <a:ext cx="5343636" cy="584775"/>
          </a:xfrm>
          <a:prstGeom prst="rect">
            <a:avLst/>
          </a:prstGeom>
          <a:solidFill>
            <a:schemeClr val="accent1"/>
          </a:solidFill>
        </p:spPr>
        <p:txBody>
          <a:bodyPr wrap="square">
            <a:spAutoFit/>
          </a:bodyPr>
          <a:lstStyle/>
          <a:p>
            <a:r>
              <a:rPr lang="ja-JP" altLang="en-US" sz="3200" dirty="0">
                <a:solidFill>
                  <a:schemeClr val="bg1"/>
                </a:solidFill>
              </a:rPr>
              <a:t>予約に関するクレーム</a:t>
            </a:r>
          </a:p>
        </p:txBody>
      </p:sp>
      <p:sp>
        <p:nvSpPr>
          <p:cNvPr id="15" name="正方形/長方形 14">
            <a:extLst>
              <a:ext uri="{FF2B5EF4-FFF2-40B4-BE49-F238E27FC236}">
                <a16:creationId xmlns:a16="http://schemas.microsoft.com/office/drawing/2014/main" id="{EE78E5CC-EB12-4F39-A242-3117B7AE12D5}"/>
              </a:ext>
            </a:extLst>
          </p:cNvPr>
          <p:cNvSpPr/>
          <p:nvPr/>
        </p:nvSpPr>
        <p:spPr>
          <a:xfrm>
            <a:off x="744743" y="8557777"/>
            <a:ext cx="5343636" cy="584775"/>
          </a:xfrm>
          <a:prstGeom prst="rect">
            <a:avLst/>
          </a:prstGeom>
          <a:solidFill>
            <a:schemeClr val="accent1"/>
          </a:solidFill>
        </p:spPr>
        <p:txBody>
          <a:bodyPr wrap="square">
            <a:spAutoFit/>
          </a:bodyPr>
          <a:lstStyle/>
          <a:p>
            <a:r>
              <a:rPr lang="ja-JP" altLang="en-US" sz="3200" dirty="0">
                <a:solidFill>
                  <a:schemeClr val="bg1"/>
                </a:solidFill>
              </a:rPr>
              <a:t>院内環境に関するクレーム</a:t>
            </a:r>
          </a:p>
        </p:txBody>
      </p:sp>
      <p:sp>
        <p:nvSpPr>
          <p:cNvPr id="2" name="正方形/長方形 1">
            <a:extLst>
              <a:ext uri="{FF2B5EF4-FFF2-40B4-BE49-F238E27FC236}">
                <a16:creationId xmlns:a16="http://schemas.microsoft.com/office/drawing/2014/main" id="{57523B0F-6D44-4FE0-B895-A3BFF4E9C054}"/>
              </a:ext>
            </a:extLst>
          </p:cNvPr>
          <p:cNvSpPr/>
          <p:nvPr/>
        </p:nvSpPr>
        <p:spPr>
          <a:xfrm>
            <a:off x="6659082" y="2295056"/>
            <a:ext cx="6516689" cy="1938992"/>
          </a:xfrm>
          <a:prstGeom prst="rect">
            <a:avLst/>
          </a:prstGeom>
          <a:ln>
            <a:solidFill>
              <a:schemeClr val="accent1"/>
            </a:solidFill>
          </a:ln>
        </p:spPr>
        <p:txBody>
          <a:bodyPr wrap="square">
            <a:spAutoFit/>
          </a:bodyPr>
          <a:lstStyle/>
          <a:p>
            <a:r>
              <a:rPr lang="ja-JP" altLang="en-US" sz="2400" dirty="0"/>
              <a:t>●不必要と思われる治療を説明なしにされた</a:t>
            </a:r>
          </a:p>
          <a:p>
            <a:r>
              <a:rPr lang="ja-JP" altLang="en-US" sz="2400" dirty="0"/>
              <a:t>●治療が乱暴である</a:t>
            </a:r>
          </a:p>
          <a:p>
            <a:r>
              <a:rPr lang="ja-JP" altLang="en-US" sz="2400" dirty="0"/>
              <a:t>●定期検診に来ているのに虫歯になった</a:t>
            </a:r>
          </a:p>
          <a:p>
            <a:r>
              <a:rPr lang="ja-JP" altLang="en-US" sz="2400" dirty="0"/>
              <a:t>●痛い思いをした</a:t>
            </a:r>
            <a:endParaRPr lang="en-US" altLang="ja-JP" sz="2400" dirty="0"/>
          </a:p>
          <a:p>
            <a:r>
              <a:rPr lang="ja-JP" altLang="en-US" sz="2400" dirty="0"/>
              <a:t>●治療中にしばらく放置された</a:t>
            </a:r>
          </a:p>
        </p:txBody>
      </p:sp>
      <p:sp>
        <p:nvSpPr>
          <p:cNvPr id="5" name="正方形/長方形 4">
            <a:extLst>
              <a:ext uri="{FF2B5EF4-FFF2-40B4-BE49-F238E27FC236}">
                <a16:creationId xmlns:a16="http://schemas.microsoft.com/office/drawing/2014/main" id="{75CA1A13-AFD1-487B-B366-2377ED38FF2B}"/>
              </a:ext>
            </a:extLst>
          </p:cNvPr>
          <p:cNvSpPr/>
          <p:nvPr/>
        </p:nvSpPr>
        <p:spPr>
          <a:xfrm>
            <a:off x="6659081" y="6660229"/>
            <a:ext cx="6513513" cy="830997"/>
          </a:xfrm>
          <a:prstGeom prst="rect">
            <a:avLst/>
          </a:prstGeom>
          <a:ln>
            <a:solidFill>
              <a:schemeClr val="accent1"/>
            </a:solidFill>
          </a:ln>
        </p:spPr>
        <p:txBody>
          <a:bodyPr wrap="square">
            <a:spAutoFit/>
          </a:bodyPr>
          <a:lstStyle/>
          <a:p>
            <a:r>
              <a:rPr lang="ja-JP" altLang="en-US" sz="2400" dirty="0"/>
              <a:t>●予約をしているのに待たされる</a:t>
            </a:r>
          </a:p>
          <a:p>
            <a:r>
              <a:rPr lang="ja-JP" altLang="en-US" sz="2400" dirty="0"/>
              <a:t>●希望する日に予約を入れられない</a:t>
            </a:r>
          </a:p>
        </p:txBody>
      </p:sp>
      <p:sp>
        <p:nvSpPr>
          <p:cNvPr id="6" name="正方形/長方形 5">
            <a:extLst>
              <a:ext uri="{FF2B5EF4-FFF2-40B4-BE49-F238E27FC236}">
                <a16:creationId xmlns:a16="http://schemas.microsoft.com/office/drawing/2014/main" id="{8AE9ACF5-B2F1-4F49-8BF4-D423247B52C8}"/>
              </a:ext>
            </a:extLst>
          </p:cNvPr>
          <p:cNvSpPr/>
          <p:nvPr/>
        </p:nvSpPr>
        <p:spPr>
          <a:xfrm>
            <a:off x="6659083" y="4466524"/>
            <a:ext cx="6513512" cy="1938992"/>
          </a:xfrm>
          <a:prstGeom prst="rect">
            <a:avLst/>
          </a:prstGeom>
          <a:ln>
            <a:solidFill>
              <a:schemeClr val="accent1"/>
            </a:solidFill>
          </a:ln>
        </p:spPr>
        <p:txBody>
          <a:bodyPr wrap="square">
            <a:spAutoFit/>
          </a:bodyPr>
          <a:lstStyle/>
          <a:p>
            <a:r>
              <a:rPr lang="ja-JP" altLang="en-US" sz="2400" dirty="0"/>
              <a:t>●スタッフの言葉遣いや態度が悪い</a:t>
            </a:r>
          </a:p>
          <a:p>
            <a:r>
              <a:rPr lang="ja-JP" altLang="en-US" sz="2400" dirty="0"/>
              <a:t>●無愛想</a:t>
            </a:r>
          </a:p>
          <a:p>
            <a:r>
              <a:rPr lang="ja-JP" altLang="en-US" sz="2400" dirty="0"/>
              <a:t>●受付にスタッフがおらず、自分に気が付いているか不安である</a:t>
            </a:r>
          </a:p>
          <a:p>
            <a:r>
              <a:rPr lang="ja-JP" altLang="en-US" sz="2400" dirty="0"/>
              <a:t>●会計（料金精算）が遅い</a:t>
            </a:r>
          </a:p>
        </p:txBody>
      </p:sp>
    </p:spTree>
    <p:extLst>
      <p:ext uri="{BB962C8B-B14F-4D97-AF65-F5344CB8AC3E}">
        <p14:creationId xmlns:p14="http://schemas.microsoft.com/office/powerpoint/2010/main" val="3451051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1ABF1593-85EE-4E06-A999-0446B9D30C1F}"/>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a:t>
            </a:r>
            <a:r>
              <a:rPr lang="ja-JP" altLang="en-US" sz="6000" dirty="0">
                <a:solidFill>
                  <a:srgbClr val="595959"/>
                </a:solidFill>
                <a:latin typeface="メイリオ" panose="020B0604030504040204" pitchFamily="50" charset="-128"/>
                <a:ea typeface="メイリオ" panose="020B0604030504040204" pitchFamily="50" charset="-128"/>
              </a:rPr>
              <a:t>に</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なる要因</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11" name="正方形/長方形 10">
            <a:extLst>
              <a:ext uri="{FF2B5EF4-FFF2-40B4-BE49-F238E27FC236}">
                <a16:creationId xmlns:a16="http://schemas.microsoft.com/office/drawing/2014/main" id="{87816317-434D-4D68-B57D-42CE61578024}"/>
              </a:ext>
            </a:extLst>
          </p:cNvPr>
          <p:cNvSpPr/>
          <p:nvPr/>
        </p:nvSpPr>
        <p:spPr>
          <a:xfrm>
            <a:off x="744743" y="2972164"/>
            <a:ext cx="5343635" cy="584775"/>
          </a:xfrm>
          <a:prstGeom prst="rect">
            <a:avLst/>
          </a:prstGeom>
          <a:solidFill>
            <a:schemeClr val="accent1"/>
          </a:solidFill>
        </p:spPr>
        <p:txBody>
          <a:bodyPr wrap="square">
            <a:spAutoFit/>
          </a:bodyPr>
          <a:lstStyle/>
          <a:p>
            <a:r>
              <a:rPr lang="ja-JP" altLang="en-US" sz="3200" dirty="0">
                <a:solidFill>
                  <a:schemeClr val="bg1"/>
                </a:solidFill>
              </a:rPr>
              <a:t>治療に関するクレーム</a:t>
            </a:r>
          </a:p>
        </p:txBody>
      </p:sp>
      <p:sp>
        <p:nvSpPr>
          <p:cNvPr id="13" name="正方形/長方形 12">
            <a:extLst>
              <a:ext uri="{FF2B5EF4-FFF2-40B4-BE49-F238E27FC236}">
                <a16:creationId xmlns:a16="http://schemas.microsoft.com/office/drawing/2014/main" id="{69362041-1799-4460-9096-9301FB0CE262}"/>
              </a:ext>
            </a:extLst>
          </p:cNvPr>
          <p:cNvSpPr/>
          <p:nvPr/>
        </p:nvSpPr>
        <p:spPr>
          <a:xfrm>
            <a:off x="744743" y="5142706"/>
            <a:ext cx="5343635" cy="584775"/>
          </a:xfrm>
          <a:prstGeom prst="rect">
            <a:avLst/>
          </a:prstGeom>
          <a:solidFill>
            <a:schemeClr val="accent1"/>
          </a:solidFill>
        </p:spPr>
        <p:txBody>
          <a:bodyPr wrap="square">
            <a:spAutoFit/>
          </a:bodyPr>
          <a:lstStyle/>
          <a:p>
            <a:r>
              <a:rPr lang="ja-JP" altLang="en-US" sz="3200" dirty="0">
                <a:solidFill>
                  <a:schemeClr val="bg1"/>
                </a:solidFill>
              </a:rPr>
              <a:t>患者応対に関するクレーム</a:t>
            </a:r>
          </a:p>
        </p:txBody>
      </p:sp>
      <p:sp>
        <p:nvSpPr>
          <p:cNvPr id="14" name="正方形/長方形 13">
            <a:extLst>
              <a:ext uri="{FF2B5EF4-FFF2-40B4-BE49-F238E27FC236}">
                <a16:creationId xmlns:a16="http://schemas.microsoft.com/office/drawing/2014/main" id="{67354C27-AC23-4114-B923-26FFD47E3B04}"/>
              </a:ext>
            </a:extLst>
          </p:cNvPr>
          <p:cNvSpPr/>
          <p:nvPr/>
        </p:nvSpPr>
        <p:spPr>
          <a:xfrm>
            <a:off x="744743" y="6850241"/>
            <a:ext cx="5343636" cy="584775"/>
          </a:xfrm>
          <a:prstGeom prst="rect">
            <a:avLst/>
          </a:prstGeom>
          <a:solidFill>
            <a:schemeClr val="accent1"/>
          </a:solidFill>
        </p:spPr>
        <p:txBody>
          <a:bodyPr wrap="square">
            <a:spAutoFit/>
          </a:bodyPr>
          <a:lstStyle/>
          <a:p>
            <a:r>
              <a:rPr lang="ja-JP" altLang="en-US" sz="3200" dirty="0">
                <a:solidFill>
                  <a:schemeClr val="bg1"/>
                </a:solidFill>
              </a:rPr>
              <a:t>予約に関するクレーム</a:t>
            </a:r>
          </a:p>
        </p:txBody>
      </p:sp>
      <p:sp>
        <p:nvSpPr>
          <p:cNvPr id="15" name="正方形/長方形 14">
            <a:extLst>
              <a:ext uri="{FF2B5EF4-FFF2-40B4-BE49-F238E27FC236}">
                <a16:creationId xmlns:a16="http://schemas.microsoft.com/office/drawing/2014/main" id="{EE78E5CC-EB12-4F39-A242-3117B7AE12D5}"/>
              </a:ext>
            </a:extLst>
          </p:cNvPr>
          <p:cNvSpPr/>
          <p:nvPr/>
        </p:nvSpPr>
        <p:spPr>
          <a:xfrm>
            <a:off x="744743" y="8557777"/>
            <a:ext cx="5343636" cy="584775"/>
          </a:xfrm>
          <a:prstGeom prst="rect">
            <a:avLst/>
          </a:prstGeom>
          <a:solidFill>
            <a:schemeClr val="accent1"/>
          </a:solidFill>
        </p:spPr>
        <p:txBody>
          <a:bodyPr wrap="square">
            <a:spAutoFit/>
          </a:bodyPr>
          <a:lstStyle/>
          <a:p>
            <a:r>
              <a:rPr lang="ja-JP" altLang="en-US" sz="3200" dirty="0">
                <a:solidFill>
                  <a:schemeClr val="bg1"/>
                </a:solidFill>
              </a:rPr>
              <a:t>院内環境に関するクレーム</a:t>
            </a:r>
          </a:p>
        </p:txBody>
      </p:sp>
      <p:sp>
        <p:nvSpPr>
          <p:cNvPr id="2" name="正方形/長方形 1">
            <a:extLst>
              <a:ext uri="{FF2B5EF4-FFF2-40B4-BE49-F238E27FC236}">
                <a16:creationId xmlns:a16="http://schemas.microsoft.com/office/drawing/2014/main" id="{57523B0F-6D44-4FE0-B895-A3BFF4E9C054}"/>
              </a:ext>
            </a:extLst>
          </p:cNvPr>
          <p:cNvSpPr/>
          <p:nvPr/>
        </p:nvSpPr>
        <p:spPr>
          <a:xfrm>
            <a:off x="6659082" y="2295056"/>
            <a:ext cx="6516689" cy="1938992"/>
          </a:xfrm>
          <a:prstGeom prst="rect">
            <a:avLst/>
          </a:prstGeom>
          <a:ln>
            <a:solidFill>
              <a:schemeClr val="accent1"/>
            </a:solidFill>
          </a:ln>
        </p:spPr>
        <p:txBody>
          <a:bodyPr wrap="square">
            <a:spAutoFit/>
          </a:bodyPr>
          <a:lstStyle/>
          <a:p>
            <a:r>
              <a:rPr lang="ja-JP" altLang="en-US" sz="2400" dirty="0"/>
              <a:t>●不必要と思われる治療を説明なしにされた</a:t>
            </a:r>
          </a:p>
          <a:p>
            <a:r>
              <a:rPr lang="ja-JP" altLang="en-US" sz="2400" dirty="0"/>
              <a:t>●治療が乱暴である</a:t>
            </a:r>
          </a:p>
          <a:p>
            <a:r>
              <a:rPr lang="ja-JP" altLang="en-US" sz="2400" dirty="0"/>
              <a:t>●定期検診に来ているのに虫歯になった</a:t>
            </a:r>
          </a:p>
          <a:p>
            <a:r>
              <a:rPr lang="ja-JP" altLang="en-US" sz="2400" dirty="0"/>
              <a:t>●痛い思いをした</a:t>
            </a:r>
            <a:endParaRPr lang="en-US" altLang="ja-JP" sz="2400" dirty="0"/>
          </a:p>
          <a:p>
            <a:r>
              <a:rPr lang="ja-JP" altLang="en-US" sz="2400" dirty="0"/>
              <a:t>●治療中にしばらく放置された</a:t>
            </a:r>
          </a:p>
        </p:txBody>
      </p:sp>
      <p:sp>
        <p:nvSpPr>
          <p:cNvPr id="5" name="正方形/長方形 4">
            <a:extLst>
              <a:ext uri="{FF2B5EF4-FFF2-40B4-BE49-F238E27FC236}">
                <a16:creationId xmlns:a16="http://schemas.microsoft.com/office/drawing/2014/main" id="{75CA1A13-AFD1-487B-B366-2377ED38FF2B}"/>
              </a:ext>
            </a:extLst>
          </p:cNvPr>
          <p:cNvSpPr/>
          <p:nvPr/>
        </p:nvSpPr>
        <p:spPr>
          <a:xfrm>
            <a:off x="6659081" y="6660229"/>
            <a:ext cx="6513513" cy="830997"/>
          </a:xfrm>
          <a:prstGeom prst="rect">
            <a:avLst/>
          </a:prstGeom>
          <a:ln>
            <a:solidFill>
              <a:schemeClr val="accent1"/>
            </a:solidFill>
          </a:ln>
        </p:spPr>
        <p:txBody>
          <a:bodyPr wrap="square">
            <a:spAutoFit/>
          </a:bodyPr>
          <a:lstStyle/>
          <a:p>
            <a:r>
              <a:rPr lang="ja-JP" altLang="en-US" sz="2400" dirty="0"/>
              <a:t>●予約をしているのに待たされる</a:t>
            </a:r>
          </a:p>
          <a:p>
            <a:r>
              <a:rPr lang="ja-JP" altLang="en-US" sz="2400" dirty="0"/>
              <a:t>●希望する日に予約を入れられない</a:t>
            </a:r>
          </a:p>
        </p:txBody>
      </p:sp>
      <p:sp>
        <p:nvSpPr>
          <p:cNvPr id="6" name="正方形/長方形 5">
            <a:extLst>
              <a:ext uri="{FF2B5EF4-FFF2-40B4-BE49-F238E27FC236}">
                <a16:creationId xmlns:a16="http://schemas.microsoft.com/office/drawing/2014/main" id="{8AE9ACF5-B2F1-4F49-8BF4-D423247B52C8}"/>
              </a:ext>
            </a:extLst>
          </p:cNvPr>
          <p:cNvSpPr/>
          <p:nvPr/>
        </p:nvSpPr>
        <p:spPr>
          <a:xfrm>
            <a:off x="6659083" y="4466524"/>
            <a:ext cx="6513512" cy="1938992"/>
          </a:xfrm>
          <a:prstGeom prst="rect">
            <a:avLst/>
          </a:prstGeom>
          <a:ln>
            <a:solidFill>
              <a:schemeClr val="accent1"/>
            </a:solidFill>
          </a:ln>
        </p:spPr>
        <p:txBody>
          <a:bodyPr wrap="square">
            <a:spAutoFit/>
          </a:bodyPr>
          <a:lstStyle/>
          <a:p>
            <a:r>
              <a:rPr lang="ja-JP" altLang="en-US" sz="2400" dirty="0"/>
              <a:t>●スタッフの言葉遣いや態度が悪い</a:t>
            </a:r>
          </a:p>
          <a:p>
            <a:r>
              <a:rPr lang="ja-JP" altLang="en-US" sz="2400" dirty="0"/>
              <a:t>●無愛想</a:t>
            </a:r>
          </a:p>
          <a:p>
            <a:r>
              <a:rPr lang="ja-JP" altLang="en-US" sz="2400" dirty="0"/>
              <a:t>●受付にスタッフがおらず、自分に気が付いているか不安である</a:t>
            </a:r>
          </a:p>
          <a:p>
            <a:r>
              <a:rPr lang="ja-JP" altLang="en-US" sz="2400" dirty="0"/>
              <a:t>●会計（料金精算）が遅い</a:t>
            </a:r>
          </a:p>
        </p:txBody>
      </p:sp>
      <p:sp>
        <p:nvSpPr>
          <p:cNvPr id="7" name="正方形/長方形 6">
            <a:extLst>
              <a:ext uri="{FF2B5EF4-FFF2-40B4-BE49-F238E27FC236}">
                <a16:creationId xmlns:a16="http://schemas.microsoft.com/office/drawing/2014/main" id="{B7F624B5-126B-4072-B197-7EC9F5562CCE}"/>
              </a:ext>
            </a:extLst>
          </p:cNvPr>
          <p:cNvSpPr/>
          <p:nvPr/>
        </p:nvSpPr>
        <p:spPr>
          <a:xfrm>
            <a:off x="6659082" y="7696003"/>
            <a:ext cx="6513513" cy="2308324"/>
          </a:xfrm>
          <a:prstGeom prst="rect">
            <a:avLst/>
          </a:prstGeom>
          <a:ln>
            <a:solidFill>
              <a:schemeClr val="accent1"/>
            </a:solidFill>
          </a:ln>
        </p:spPr>
        <p:txBody>
          <a:bodyPr wrap="square">
            <a:spAutoFit/>
          </a:bodyPr>
          <a:lstStyle/>
          <a:p>
            <a:r>
              <a:rPr lang="ja-JP" altLang="en-US" sz="2400" dirty="0"/>
              <a:t>●うがいをする台が汚れている</a:t>
            </a:r>
          </a:p>
          <a:p>
            <a:r>
              <a:rPr lang="ja-JP" altLang="en-US" sz="2400" dirty="0"/>
              <a:t>●治療器具が汚れているように見える</a:t>
            </a:r>
          </a:p>
          <a:p>
            <a:r>
              <a:rPr lang="ja-JP" altLang="en-US" sz="2400" dirty="0"/>
              <a:t>●臭い</a:t>
            </a:r>
          </a:p>
          <a:p>
            <a:r>
              <a:rPr lang="ja-JP" altLang="en-US" sz="2400" dirty="0"/>
              <a:t>●冷暖房の温度が適切でない</a:t>
            </a:r>
          </a:p>
          <a:p>
            <a:r>
              <a:rPr lang="ja-JP" altLang="en-US" sz="2400" dirty="0"/>
              <a:t>●照明が暗い（明るい）</a:t>
            </a:r>
          </a:p>
          <a:p>
            <a:r>
              <a:rPr lang="ja-JP" altLang="en-US" sz="2400" dirty="0"/>
              <a:t>●トイレが汚い</a:t>
            </a:r>
          </a:p>
        </p:txBody>
      </p:sp>
    </p:spTree>
    <p:extLst>
      <p:ext uri="{BB962C8B-B14F-4D97-AF65-F5344CB8AC3E}">
        <p14:creationId xmlns:p14="http://schemas.microsoft.com/office/powerpoint/2010/main" val="1556592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2" name="正方形/長方形 1">
            <a:extLst>
              <a:ext uri="{FF2B5EF4-FFF2-40B4-BE49-F238E27FC236}">
                <a16:creationId xmlns:a16="http://schemas.microsoft.com/office/drawing/2014/main" id="{81843273-13AB-47C1-AD09-30B4BC6AED37}"/>
              </a:ext>
            </a:extLst>
          </p:cNvPr>
          <p:cNvSpPr/>
          <p:nvPr/>
        </p:nvSpPr>
        <p:spPr>
          <a:xfrm>
            <a:off x="942865" y="3356692"/>
            <a:ext cx="11828681" cy="3770263"/>
          </a:xfrm>
          <a:prstGeom prst="rect">
            <a:avLst/>
          </a:prstGeom>
        </p:spPr>
        <p:txBody>
          <a:bodyPr wrap="square">
            <a:spAutoFit/>
          </a:bodyPr>
          <a:lstStyle/>
          <a:p>
            <a:pPr>
              <a:spcAft>
                <a:spcPts val="2400"/>
              </a:spcAft>
            </a:pPr>
            <a:r>
              <a:rPr lang="ja-JP" altLang="en-US" sz="4400" b="1" dirty="0">
                <a:solidFill>
                  <a:schemeClr val="accent1"/>
                </a:solidFill>
              </a:rPr>
              <a:t>クレームの根本原因</a:t>
            </a:r>
            <a:endParaRPr lang="en-US" altLang="ja-JP" sz="4400" b="1" dirty="0">
              <a:solidFill>
                <a:schemeClr val="accent1"/>
              </a:solidFill>
            </a:endParaRPr>
          </a:p>
          <a:p>
            <a:pPr>
              <a:lnSpc>
                <a:spcPct val="150000"/>
              </a:lnSpc>
              <a:spcAft>
                <a:spcPts val="600"/>
              </a:spcAft>
            </a:pPr>
            <a:r>
              <a:rPr lang="ja-JP" altLang="en-US" sz="4000" dirty="0"/>
              <a:t>患者さんの持っている「欲求を満たして欲しい」「願望をかなえて欲しい」という潜在意識と医院側の対応との差</a:t>
            </a:r>
          </a:p>
        </p:txBody>
      </p:sp>
    </p:spTree>
    <p:extLst>
      <p:ext uri="{BB962C8B-B14F-4D97-AF65-F5344CB8AC3E}">
        <p14:creationId xmlns:p14="http://schemas.microsoft.com/office/powerpoint/2010/main" val="3521173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4" name="正方形/長方形 3">
            <a:extLst>
              <a:ext uri="{FF2B5EF4-FFF2-40B4-BE49-F238E27FC236}">
                <a16:creationId xmlns:a16="http://schemas.microsoft.com/office/drawing/2014/main" id="{17E5688B-8B99-4131-9B4E-161166CFE92B}"/>
              </a:ext>
            </a:extLst>
          </p:cNvPr>
          <p:cNvSpPr/>
          <p:nvPr/>
        </p:nvSpPr>
        <p:spPr>
          <a:xfrm>
            <a:off x="942865" y="2812435"/>
            <a:ext cx="5314275" cy="707886"/>
          </a:xfrm>
          <a:prstGeom prst="rect">
            <a:avLst/>
          </a:prstGeom>
        </p:spPr>
        <p:txBody>
          <a:bodyPr wrap="none">
            <a:spAutoFit/>
          </a:bodyPr>
          <a:lstStyle/>
          <a:p>
            <a:r>
              <a:rPr lang="ja-JP" altLang="en-US" sz="4000" b="1" dirty="0"/>
              <a:t>１</a:t>
            </a:r>
            <a:r>
              <a:rPr lang="ja-JP" altLang="en-US" sz="4000" b="1" dirty="0">
                <a:solidFill>
                  <a:schemeClr val="accent1"/>
                </a:solidFill>
              </a:rPr>
              <a:t>　患者ニーズを知る</a:t>
            </a:r>
          </a:p>
        </p:txBody>
      </p:sp>
      <p:sp>
        <p:nvSpPr>
          <p:cNvPr id="5" name="正方形/長方形 4">
            <a:extLst>
              <a:ext uri="{FF2B5EF4-FFF2-40B4-BE49-F238E27FC236}">
                <a16:creationId xmlns:a16="http://schemas.microsoft.com/office/drawing/2014/main" id="{35BDE920-0CDC-48F7-A78B-92E973FE4016}"/>
              </a:ext>
            </a:extLst>
          </p:cNvPr>
          <p:cNvSpPr/>
          <p:nvPr/>
        </p:nvSpPr>
        <p:spPr>
          <a:xfrm>
            <a:off x="942865" y="4362013"/>
            <a:ext cx="11828681" cy="1323439"/>
          </a:xfrm>
          <a:prstGeom prst="rect">
            <a:avLst/>
          </a:prstGeom>
        </p:spPr>
        <p:txBody>
          <a:bodyPr wrap="square">
            <a:spAutoFit/>
          </a:bodyPr>
          <a:lstStyle/>
          <a:p>
            <a:r>
              <a:rPr lang="ja-JP" altLang="en-US" sz="4000" b="1" dirty="0"/>
              <a:t>２</a:t>
            </a:r>
            <a:r>
              <a:rPr lang="ja-JP" altLang="en-US" sz="4000" b="1" dirty="0">
                <a:solidFill>
                  <a:schemeClr val="accent1"/>
                </a:solidFill>
              </a:rPr>
              <a:t>　患者ニーズを知る為のコミュニケーション能力の向上</a:t>
            </a: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5" y="6527144"/>
            <a:ext cx="8905002" cy="707886"/>
          </a:xfrm>
          <a:prstGeom prst="rect">
            <a:avLst/>
          </a:prstGeom>
        </p:spPr>
        <p:txBody>
          <a:bodyPr wrap="none">
            <a:spAutoFit/>
          </a:bodyPr>
          <a:lstStyle/>
          <a:p>
            <a:r>
              <a:rPr lang="ja-JP" altLang="en-US" sz="4000" b="1" dirty="0"/>
              <a:t>３</a:t>
            </a:r>
            <a:r>
              <a:rPr lang="ja-JP" altLang="en-US" sz="4000" b="1" dirty="0">
                <a:solidFill>
                  <a:schemeClr val="accent1"/>
                </a:solidFill>
              </a:rPr>
              <a:t>　チームとしてのクレーム予防対策</a:t>
            </a:r>
          </a:p>
        </p:txBody>
      </p:sp>
    </p:spTree>
    <p:extLst>
      <p:ext uri="{BB962C8B-B14F-4D97-AF65-F5344CB8AC3E}">
        <p14:creationId xmlns:p14="http://schemas.microsoft.com/office/powerpoint/2010/main" val="947388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C1A1EE-9613-42AC-806F-BC51BCA1602B}"/>
              </a:ext>
            </a:extLst>
          </p:cNvPr>
          <p:cNvSpPr>
            <a:spLocks noGrp="1"/>
          </p:cNvSpPr>
          <p:nvPr>
            <p:ph type="title"/>
          </p:nvPr>
        </p:nvSpPr>
        <p:spPr>
          <a:xfrm>
            <a:off x="942864" y="523840"/>
            <a:ext cx="11828683" cy="1988038"/>
          </a:xfrm>
        </p:spPr>
        <p:txBody>
          <a:bodyPr/>
          <a:lstStyle/>
          <a:p>
            <a:r>
              <a:rPr kumimoji="1" lang="ja-JP" altLang="en-US" dirty="0"/>
              <a:t>今日のテーマ</a:t>
            </a:r>
          </a:p>
        </p:txBody>
      </p:sp>
      <p:sp>
        <p:nvSpPr>
          <p:cNvPr id="4" name="スライド番号プレースホルダー 3">
            <a:extLst>
              <a:ext uri="{FF2B5EF4-FFF2-40B4-BE49-F238E27FC236}">
                <a16:creationId xmlns:a16="http://schemas.microsoft.com/office/drawing/2014/main" id="{277DA564-A08D-4685-B826-E87576C2ADFC}"/>
              </a:ext>
            </a:extLst>
          </p:cNvPr>
          <p:cNvSpPr>
            <a:spLocks noGrp="1"/>
          </p:cNvSpPr>
          <p:nvPr>
            <p:ph type="sldNum" sz="quarter" idx="11"/>
          </p:nvPr>
        </p:nvSpPr>
        <p:spPr/>
        <p:txBody>
          <a:bodyPr/>
          <a:lstStyle/>
          <a:p>
            <a:fld id="{FB0286DF-49CB-4104-9278-49D363CD3217}" type="slidenum">
              <a:rPr kumimoji="1" lang="ja-JP" altLang="en-US" smtClean="0"/>
              <a:pPr/>
              <a:t>2</a:t>
            </a:fld>
            <a:endParaRPr kumimoji="1" lang="ja-JP" altLang="en-US" dirty="0"/>
          </a:p>
        </p:txBody>
      </p:sp>
      <p:sp>
        <p:nvSpPr>
          <p:cNvPr id="5" name="テキスト ボックス 4">
            <a:extLst>
              <a:ext uri="{FF2B5EF4-FFF2-40B4-BE49-F238E27FC236}">
                <a16:creationId xmlns:a16="http://schemas.microsoft.com/office/drawing/2014/main" id="{001D4C19-8926-444D-914A-94AD32688C59}"/>
              </a:ext>
            </a:extLst>
          </p:cNvPr>
          <p:cNvSpPr txBox="1"/>
          <p:nvPr/>
        </p:nvSpPr>
        <p:spPr>
          <a:xfrm>
            <a:off x="967073" y="4699043"/>
            <a:ext cx="11804474" cy="1015663"/>
          </a:xfrm>
          <a:prstGeom prst="rect">
            <a:avLst/>
          </a:prstGeom>
          <a:noFill/>
        </p:spPr>
        <p:txBody>
          <a:bodyPr wrap="square" rtlCol="0">
            <a:spAutoFit/>
          </a:bodyPr>
          <a:lstStyle/>
          <a:p>
            <a:pPr algn="ctr"/>
            <a:r>
              <a:rPr kumimoji="1" lang="ja-JP" altLang="en-US" sz="6000" b="1" dirty="0">
                <a:solidFill>
                  <a:srgbClr val="4472C4"/>
                </a:solidFill>
                <a:latin typeface="メイリオ" panose="020B0604030504040204" pitchFamily="50" charset="-128"/>
                <a:ea typeface="メイリオ" panose="020B0604030504040204" pitchFamily="50" charset="-128"/>
                <a:cs typeface="Spica Neue Bold" panose="02000803000000000000" pitchFamily="2" charset="-128"/>
              </a:rPr>
              <a:t>正しいクレーム対策を身につける</a:t>
            </a:r>
            <a:endParaRPr kumimoji="1" lang="en-US" altLang="ja-JP" sz="6000" b="1" dirty="0">
              <a:solidFill>
                <a:srgbClr val="4472C4"/>
              </a:solidFill>
              <a:latin typeface="メイリオ" panose="020B0604030504040204" pitchFamily="50" charset="-128"/>
              <a:ea typeface="メイリオ" panose="020B0604030504040204" pitchFamily="50" charset="-128"/>
              <a:cs typeface="Spica Neue Bold" panose="02000803000000000000" pitchFamily="2" charset="-128"/>
            </a:endParaRPr>
          </a:p>
        </p:txBody>
      </p:sp>
    </p:spTree>
    <p:extLst>
      <p:ext uri="{BB962C8B-B14F-4D97-AF65-F5344CB8AC3E}">
        <p14:creationId xmlns:p14="http://schemas.microsoft.com/office/powerpoint/2010/main" val="3096764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4" name="正方形/長方形 3">
            <a:extLst>
              <a:ext uri="{FF2B5EF4-FFF2-40B4-BE49-F238E27FC236}">
                <a16:creationId xmlns:a16="http://schemas.microsoft.com/office/drawing/2014/main" id="{17E5688B-8B99-4131-9B4E-161166CFE92B}"/>
              </a:ext>
            </a:extLst>
          </p:cNvPr>
          <p:cNvSpPr/>
          <p:nvPr/>
        </p:nvSpPr>
        <p:spPr>
          <a:xfrm>
            <a:off x="942865" y="2812435"/>
            <a:ext cx="5314275" cy="707886"/>
          </a:xfrm>
          <a:prstGeom prst="rect">
            <a:avLst/>
          </a:prstGeom>
        </p:spPr>
        <p:txBody>
          <a:bodyPr wrap="none">
            <a:spAutoFit/>
          </a:bodyPr>
          <a:lstStyle/>
          <a:p>
            <a:r>
              <a:rPr lang="ja-JP" altLang="en-US" sz="4000" b="1" dirty="0"/>
              <a:t>１</a:t>
            </a:r>
            <a:r>
              <a:rPr lang="ja-JP" altLang="en-US" sz="4000" b="1" dirty="0">
                <a:solidFill>
                  <a:schemeClr val="accent1"/>
                </a:solidFill>
              </a:rPr>
              <a:t>　患者ニーズを知る</a:t>
            </a:r>
          </a:p>
        </p:txBody>
      </p:sp>
    </p:spTree>
    <p:extLst>
      <p:ext uri="{BB962C8B-B14F-4D97-AF65-F5344CB8AC3E}">
        <p14:creationId xmlns:p14="http://schemas.microsoft.com/office/powerpoint/2010/main" val="220381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4" name="正方形/長方形 3">
            <a:extLst>
              <a:ext uri="{FF2B5EF4-FFF2-40B4-BE49-F238E27FC236}">
                <a16:creationId xmlns:a16="http://schemas.microsoft.com/office/drawing/2014/main" id="{17E5688B-8B99-4131-9B4E-161166CFE92B}"/>
              </a:ext>
            </a:extLst>
          </p:cNvPr>
          <p:cNvSpPr/>
          <p:nvPr/>
        </p:nvSpPr>
        <p:spPr>
          <a:xfrm>
            <a:off x="942865" y="2812435"/>
            <a:ext cx="5314275" cy="707886"/>
          </a:xfrm>
          <a:prstGeom prst="rect">
            <a:avLst/>
          </a:prstGeom>
        </p:spPr>
        <p:txBody>
          <a:bodyPr wrap="none">
            <a:spAutoFit/>
          </a:bodyPr>
          <a:lstStyle/>
          <a:p>
            <a:r>
              <a:rPr lang="ja-JP" altLang="en-US" sz="4000" b="1" dirty="0"/>
              <a:t>１</a:t>
            </a:r>
            <a:r>
              <a:rPr lang="ja-JP" altLang="en-US" sz="4000" b="1" dirty="0">
                <a:solidFill>
                  <a:schemeClr val="accent1"/>
                </a:solidFill>
              </a:rPr>
              <a:t>　患者ニーズを知る</a:t>
            </a:r>
          </a:p>
        </p:txBody>
      </p:sp>
      <p:sp>
        <p:nvSpPr>
          <p:cNvPr id="2" name="正方形/長方形 1">
            <a:extLst>
              <a:ext uri="{FF2B5EF4-FFF2-40B4-BE49-F238E27FC236}">
                <a16:creationId xmlns:a16="http://schemas.microsoft.com/office/drawing/2014/main" id="{4BDAEF5D-4548-4B5C-8F7C-EBF3432A50CA}"/>
              </a:ext>
            </a:extLst>
          </p:cNvPr>
          <p:cNvSpPr/>
          <p:nvPr/>
        </p:nvSpPr>
        <p:spPr>
          <a:xfrm>
            <a:off x="942865" y="3797116"/>
            <a:ext cx="11828681" cy="4985980"/>
          </a:xfrm>
          <a:prstGeom prst="rect">
            <a:avLst/>
          </a:prstGeom>
        </p:spPr>
        <p:txBody>
          <a:bodyPr wrap="square">
            <a:spAutoFit/>
          </a:bodyPr>
          <a:lstStyle/>
          <a:p>
            <a:pPr>
              <a:spcAft>
                <a:spcPts val="1800"/>
              </a:spcAft>
            </a:pPr>
            <a:r>
              <a:rPr lang="ja-JP" altLang="en-US" sz="3600" b="1" dirty="0"/>
              <a:t>基本的な患者さんの欲求</a:t>
            </a:r>
            <a:endParaRPr lang="en-US" altLang="ja-JP" sz="3600" b="1" dirty="0"/>
          </a:p>
          <a:p>
            <a:pPr>
              <a:spcAft>
                <a:spcPts val="1800"/>
              </a:spcAft>
            </a:pPr>
            <a:r>
              <a:rPr lang="ja-JP" altLang="en-US" sz="3200" dirty="0"/>
              <a:t>①待たされるのは嫌だ</a:t>
            </a:r>
          </a:p>
          <a:p>
            <a:pPr>
              <a:spcAft>
                <a:spcPts val="1800"/>
              </a:spcAft>
            </a:pPr>
            <a:r>
              <a:rPr lang="ja-JP" altLang="en-US" sz="3200" dirty="0"/>
              <a:t>②早く治して欲しい</a:t>
            </a:r>
          </a:p>
          <a:p>
            <a:pPr>
              <a:spcAft>
                <a:spcPts val="1800"/>
              </a:spcAft>
            </a:pPr>
            <a:r>
              <a:rPr lang="ja-JP" altLang="en-US" sz="3200" dirty="0"/>
              <a:t>③痛いのは嫌だ</a:t>
            </a:r>
          </a:p>
          <a:p>
            <a:pPr>
              <a:spcAft>
                <a:spcPts val="1800"/>
              </a:spcAft>
            </a:pPr>
            <a:r>
              <a:rPr lang="ja-JP" altLang="en-US" sz="3200" dirty="0"/>
              <a:t>④原因や病状はどうなのか？を知りたい</a:t>
            </a:r>
          </a:p>
          <a:p>
            <a:pPr>
              <a:spcAft>
                <a:spcPts val="1800"/>
              </a:spcAft>
            </a:pPr>
            <a:r>
              <a:rPr lang="ja-JP" altLang="en-US" sz="3200" dirty="0"/>
              <a:t>⑤今後の治療内容や治療期間はどうなっているのか知りたい</a:t>
            </a:r>
          </a:p>
          <a:p>
            <a:pPr>
              <a:spcAft>
                <a:spcPts val="1800"/>
              </a:spcAft>
            </a:pPr>
            <a:r>
              <a:rPr lang="ja-JP" altLang="en-US" sz="3200" dirty="0"/>
              <a:t>⑥今の自分の状況を理解して、その想いに応えて欲しい</a:t>
            </a:r>
          </a:p>
        </p:txBody>
      </p:sp>
    </p:spTree>
    <p:extLst>
      <p:ext uri="{BB962C8B-B14F-4D97-AF65-F5344CB8AC3E}">
        <p14:creationId xmlns:p14="http://schemas.microsoft.com/office/powerpoint/2010/main" val="296817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5" name="正方形/長方形 4">
            <a:extLst>
              <a:ext uri="{FF2B5EF4-FFF2-40B4-BE49-F238E27FC236}">
                <a16:creationId xmlns:a16="http://schemas.microsoft.com/office/drawing/2014/main" id="{35BDE920-0CDC-48F7-A78B-92E973FE4016}"/>
              </a:ext>
            </a:extLst>
          </p:cNvPr>
          <p:cNvSpPr/>
          <p:nvPr/>
        </p:nvSpPr>
        <p:spPr>
          <a:xfrm>
            <a:off x="942864" y="2820553"/>
            <a:ext cx="11828681" cy="1323439"/>
          </a:xfrm>
          <a:prstGeom prst="rect">
            <a:avLst/>
          </a:prstGeom>
        </p:spPr>
        <p:txBody>
          <a:bodyPr wrap="square">
            <a:spAutoFit/>
          </a:bodyPr>
          <a:lstStyle/>
          <a:p>
            <a:r>
              <a:rPr lang="ja-JP" altLang="en-US" sz="4000" b="1" dirty="0"/>
              <a:t>２</a:t>
            </a:r>
            <a:r>
              <a:rPr lang="ja-JP" altLang="en-US" sz="4000" b="1" dirty="0">
                <a:solidFill>
                  <a:schemeClr val="accent1"/>
                </a:solidFill>
              </a:rPr>
              <a:t>　患者ニーズを知る為のコミュニケーション能力の向上</a:t>
            </a:r>
          </a:p>
        </p:txBody>
      </p:sp>
    </p:spTree>
    <p:extLst>
      <p:ext uri="{BB962C8B-B14F-4D97-AF65-F5344CB8AC3E}">
        <p14:creationId xmlns:p14="http://schemas.microsoft.com/office/powerpoint/2010/main" val="3512700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23</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5" name="正方形/長方形 4">
            <a:extLst>
              <a:ext uri="{FF2B5EF4-FFF2-40B4-BE49-F238E27FC236}">
                <a16:creationId xmlns:a16="http://schemas.microsoft.com/office/drawing/2014/main" id="{35BDE920-0CDC-48F7-A78B-92E973FE4016}"/>
              </a:ext>
            </a:extLst>
          </p:cNvPr>
          <p:cNvSpPr/>
          <p:nvPr/>
        </p:nvSpPr>
        <p:spPr>
          <a:xfrm>
            <a:off x="942864" y="2820553"/>
            <a:ext cx="11828681" cy="1323439"/>
          </a:xfrm>
          <a:prstGeom prst="rect">
            <a:avLst/>
          </a:prstGeom>
        </p:spPr>
        <p:txBody>
          <a:bodyPr wrap="square">
            <a:spAutoFit/>
          </a:bodyPr>
          <a:lstStyle/>
          <a:p>
            <a:r>
              <a:rPr lang="ja-JP" altLang="en-US" sz="4000" b="1" dirty="0"/>
              <a:t>２</a:t>
            </a:r>
            <a:r>
              <a:rPr lang="ja-JP" altLang="en-US" sz="4000" b="1" dirty="0">
                <a:solidFill>
                  <a:schemeClr val="accent1"/>
                </a:solidFill>
              </a:rPr>
              <a:t>　患者ニーズを知る為のコミュニケーション能力の向上</a:t>
            </a:r>
          </a:p>
        </p:txBody>
      </p:sp>
      <p:sp>
        <p:nvSpPr>
          <p:cNvPr id="2" name="正方形/長方形 1">
            <a:extLst>
              <a:ext uri="{FF2B5EF4-FFF2-40B4-BE49-F238E27FC236}">
                <a16:creationId xmlns:a16="http://schemas.microsoft.com/office/drawing/2014/main" id="{FA6AA86F-D11B-47AE-865F-B580CF2D1CB6}"/>
              </a:ext>
            </a:extLst>
          </p:cNvPr>
          <p:cNvSpPr/>
          <p:nvPr/>
        </p:nvSpPr>
        <p:spPr>
          <a:xfrm>
            <a:off x="942864" y="4691563"/>
            <a:ext cx="11828681" cy="1077218"/>
          </a:xfrm>
          <a:prstGeom prst="rect">
            <a:avLst/>
          </a:prstGeom>
        </p:spPr>
        <p:txBody>
          <a:bodyPr wrap="square">
            <a:spAutoFit/>
          </a:bodyPr>
          <a:lstStyle/>
          <a:p>
            <a:r>
              <a:rPr lang="ja-JP" altLang="en-US" sz="3200" dirty="0"/>
              <a:t>患者さんとコミュニケーションを図り、信頼関係を構築する事が、クレーム予防対策の一番の重要ポイント</a:t>
            </a:r>
          </a:p>
        </p:txBody>
      </p:sp>
    </p:spTree>
    <p:extLst>
      <p:ext uri="{BB962C8B-B14F-4D97-AF65-F5344CB8AC3E}">
        <p14:creationId xmlns:p14="http://schemas.microsoft.com/office/powerpoint/2010/main" val="1695027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24</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5" name="正方形/長方形 4">
            <a:extLst>
              <a:ext uri="{FF2B5EF4-FFF2-40B4-BE49-F238E27FC236}">
                <a16:creationId xmlns:a16="http://schemas.microsoft.com/office/drawing/2014/main" id="{35BDE920-0CDC-48F7-A78B-92E973FE4016}"/>
              </a:ext>
            </a:extLst>
          </p:cNvPr>
          <p:cNvSpPr/>
          <p:nvPr/>
        </p:nvSpPr>
        <p:spPr>
          <a:xfrm>
            <a:off x="942864" y="2820553"/>
            <a:ext cx="11828681" cy="1323439"/>
          </a:xfrm>
          <a:prstGeom prst="rect">
            <a:avLst/>
          </a:prstGeom>
        </p:spPr>
        <p:txBody>
          <a:bodyPr wrap="square">
            <a:spAutoFit/>
          </a:bodyPr>
          <a:lstStyle/>
          <a:p>
            <a:r>
              <a:rPr lang="ja-JP" altLang="en-US" sz="4000" b="1" dirty="0"/>
              <a:t>２</a:t>
            </a:r>
            <a:r>
              <a:rPr lang="ja-JP" altLang="en-US" sz="4000" b="1" dirty="0">
                <a:solidFill>
                  <a:schemeClr val="accent1"/>
                </a:solidFill>
              </a:rPr>
              <a:t>　患者ニーズを知る為のコミュニケーション能力の向上</a:t>
            </a:r>
          </a:p>
        </p:txBody>
      </p:sp>
      <p:sp>
        <p:nvSpPr>
          <p:cNvPr id="2" name="正方形/長方形 1">
            <a:extLst>
              <a:ext uri="{FF2B5EF4-FFF2-40B4-BE49-F238E27FC236}">
                <a16:creationId xmlns:a16="http://schemas.microsoft.com/office/drawing/2014/main" id="{FA6AA86F-D11B-47AE-865F-B580CF2D1CB6}"/>
              </a:ext>
            </a:extLst>
          </p:cNvPr>
          <p:cNvSpPr/>
          <p:nvPr/>
        </p:nvSpPr>
        <p:spPr>
          <a:xfrm>
            <a:off x="942864" y="4691563"/>
            <a:ext cx="11828681" cy="1077218"/>
          </a:xfrm>
          <a:prstGeom prst="rect">
            <a:avLst/>
          </a:prstGeom>
        </p:spPr>
        <p:txBody>
          <a:bodyPr wrap="square">
            <a:spAutoFit/>
          </a:bodyPr>
          <a:lstStyle/>
          <a:p>
            <a:r>
              <a:rPr lang="ja-JP" altLang="en-US" sz="3200" dirty="0"/>
              <a:t>患者さんとコミュニケーションを図り、信頼関係を構築する事が、クレーム予防対策の一番の重要ポイント</a:t>
            </a:r>
          </a:p>
        </p:txBody>
      </p:sp>
      <p:sp>
        <p:nvSpPr>
          <p:cNvPr id="7" name="テキスト ボックス 6">
            <a:extLst>
              <a:ext uri="{FF2B5EF4-FFF2-40B4-BE49-F238E27FC236}">
                <a16:creationId xmlns:a16="http://schemas.microsoft.com/office/drawing/2014/main" id="{C7C5F635-8BBE-416A-B844-5F6BB67881A6}"/>
              </a:ext>
            </a:extLst>
          </p:cNvPr>
          <p:cNvSpPr txBox="1"/>
          <p:nvPr/>
        </p:nvSpPr>
        <p:spPr>
          <a:xfrm>
            <a:off x="1211580" y="6989199"/>
            <a:ext cx="11559964" cy="1200329"/>
          </a:xfrm>
          <a:prstGeom prst="rect">
            <a:avLst/>
          </a:prstGeom>
          <a:noFill/>
        </p:spPr>
        <p:txBody>
          <a:bodyPr wrap="square" rtlCol="0">
            <a:spAutoFit/>
          </a:bodyPr>
          <a:lstStyle/>
          <a:p>
            <a:pPr algn="l"/>
            <a:r>
              <a:rPr kumimoji="1" lang="ja-JP" altLang="en-US" sz="3600" b="1" dirty="0">
                <a:solidFill>
                  <a:srgbClr val="FF0000"/>
                </a:solidFill>
                <a:latin typeface="メイリオ" panose="020B0604030504040204" pitchFamily="50" charset="-128"/>
                <a:ea typeface="メイリオ" panose="020B0604030504040204" pitchFamily="50" charset="-128"/>
              </a:rPr>
              <a:t>患者さんとの会話の中には、その患者さん特有のニーズが言葉の端々に現れてくる。</a:t>
            </a:r>
            <a:endParaRPr kumimoji="1" lang="en-US" altLang="ja-JP" sz="3600" b="1"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57078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25</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5" y="2846219"/>
            <a:ext cx="8905002" cy="707886"/>
          </a:xfrm>
          <a:prstGeom prst="rect">
            <a:avLst/>
          </a:prstGeom>
        </p:spPr>
        <p:txBody>
          <a:bodyPr wrap="none">
            <a:spAutoFit/>
          </a:bodyPr>
          <a:lstStyle/>
          <a:p>
            <a:r>
              <a:rPr lang="ja-JP" altLang="en-US" sz="4000" b="1" dirty="0"/>
              <a:t>３</a:t>
            </a:r>
            <a:r>
              <a:rPr lang="ja-JP" altLang="en-US" sz="4000" b="1" dirty="0">
                <a:solidFill>
                  <a:schemeClr val="accent1"/>
                </a:solidFill>
              </a:rPr>
              <a:t>　チームとしてのクレーム予防対策</a:t>
            </a:r>
          </a:p>
        </p:txBody>
      </p:sp>
    </p:spTree>
    <p:extLst>
      <p:ext uri="{BB962C8B-B14F-4D97-AF65-F5344CB8AC3E}">
        <p14:creationId xmlns:p14="http://schemas.microsoft.com/office/powerpoint/2010/main" val="3162415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26</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5" y="2846219"/>
            <a:ext cx="8905002" cy="707886"/>
          </a:xfrm>
          <a:prstGeom prst="rect">
            <a:avLst/>
          </a:prstGeom>
        </p:spPr>
        <p:txBody>
          <a:bodyPr wrap="none">
            <a:spAutoFit/>
          </a:bodyPr>
          <a:lstStyle/>
          <a:p>
            <a:r>
              <a:rPr lang="ja-JP" altLang="en-US" sz="4000" b="1" dirty="0"/>
              <a:t>３</a:t>
            </a:r>
            <a:r>
              <a:rPr lang="ja-JP" altLang="en-US" sz="4000" b="1" dirty="0">
                <a:solidFill>
                  <a:schemeClr val="accent1"/>
                </a:solidFill>
              </a:rPr>
              <a:t>　チームとしてのクレーム予防対策</a:t>
            </a:r>
          </a:p>
        </p:txBody>
      </p:sp>
      <p:sp>
        <p:nvSpPr>
          <p:cNvPr id="2" name="正方形/長方形 1">
            <a:extLst>
              <a:ext uri="{FF2B5EF4-FFF2-40B4-BE49-F238E27FC236}">
                <a16:creationId xmlns:a16="http://schemas.microsoft.com/office/drawing/2014/main" id="{A6D0D2A3-BE3B-46FF-B85D-EDD39EA92E14}"/>
              </a:ext>
            </a:extLst>
          </p:cNvPr>
          <p:cNvSpPr/>
          <p:nvPr/>
        </p:nvSpPr>
        <p:spPr>
          <a:xfrm>
            <a:off x="942865" y="4064368"/>
            <a:ext cx="11828681" cy="584775"/>
          </a:xfrm>
          <a:prstGeom prst="rect">
            <a:avLst/>
          </a:prstGeom>
        </p:spPr>
        <p:txBody>
          <a:bodyPr wrap="square">
            <a:spAutoFit/>
          </a:bodyPr>
          <a:lstStyle/>
          <a:p>
            <a:r>
              <a:rPr lang="ja-JP" altLang="en-US" sz="3200" dirty="0"/>
              <a:t>残念ながらクレームをゼロにすることは不可能。</a:t>
            </a:r>
            <a:endParaRPr lang="en-US" altLang="ja-JP" sz="3200" dirty="0"/>
          </a:p>
        </p:txBody>
      </p:sp>
      <p:sp>
        <p:nvSpPr>
          <p:cNvPr id="7" name="正方形/長方形 6">
            <a:extLst>
              <a:ext uri="{FF2B5EF4-FFF2-40B4-BE49-F238E27FC236}">
                <a16:creationId xmlns:a16="http://schemas.microsoft.com/office/drawing/2014/main" id="{7E1AD611-2EEE-4ACD-89EC-CAE04FB88397}"/>
              </a:ext>
            </a:extLst>
          </p:cNvPr>
          <p:cNvSpPr/>
          <p:nvPr/>
        </p:nvSpPr>
        <p:spPr>
          <a:xfrm>
            <a:off x="942863" y="5348129"/>
            <a:ext cx="11828681" cy="1569660"/>
          </a:xfrm>
          <a:prstGeom prst="rect">
            <a:avLst/>
          </a:prstGeom>
        </p:spPr>
        <p:txBody>
          <a:bodyPr wrap="square">
            <a:spAutoFit/>
          </a:bodyPr>
          <a:lstStyle/>
          <a:p>
            <a:r>
              <a:rPr lang="ja-JP" altLang="en-US" sz="3200" dirty="0"/>
              <a:t>クレームの多くは、歯科医、スタッフ個人に対するものですが、これをいわゆる個人攻撃ととらえず、そうしたクレームの存在を認識し、原因を究明する。</a:t>
            </a:r>
          </a:p>
        </p:txBody>
      </p:sp>
    </p:spTree>
    <p:extLst>
      <p:ext uri="{BB962C8B-B14F-4D97-AF65-F5344CB8AC3E}">
        <p14:creationId xmlns:p14="http://schemas.microsoft.com/office/powerpoint/2010/main" val="2695302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27</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5" y="2846219"/>
            <a:ext cx="8905002" cy="707886"/>
          </a:xfrm>
          <a:prstGeom prst="rect">
            <a:avLst/>
          </a:prstGeom>
        </p:spPr>
        <p:txBody>
          <a:bodyPr wrap="none">
            <a:spAutoFit/>
          </a:bodyPr>
          <a:lstStyle/>
          <a:p>
            <a:r>
              <a:rPr lang="ja-JP" altLang="en-US" sz="4000" b="1" dirty="0"/>
              <a:t>３</a:t>
            </a:r>
            <a:r>
              <a:rPr lang="ja-JP" altLang="en-US" sz="4000" b="1" dirty="0">
                <a:solidFill>
                  <a:schemeClr val="accent1"/>
                </a:solidFill>
              </a:rPr>
              <a:t>　チームとしてのクレーム予防対策</a:t>
            </a:r>
          </a:p>
        </p:txBody>
      </p:sp>
      <p:sp>
        <p:nvSpPr>
          <p:cNvPr id="2" name="正方形/長方形 1">
            <a:extLst>
              <a:ext uri="{FF2B5EF4-FFF2-40B4-BE49-F238E27FC236}">
                <a16:creationId xmlns:a16="http://schemas.microsoft.com/office/drawing/2014/main" id="{A6D0D2A3-BE3B-46FF-B85D-EDD39EA92E14}"/>
              </a:ext>
            </a:extLst>
          </p:cNvPr>
          <p:cNvSpPr/>
          <p:nvPr/>
        </p:nvSpPr>
        <p:spPr>
          <a:xfrm>
            <a:off x="942865" y="4064368"/>
            <a:ext cx="11828681" cy="584775"/>
          </a:xfrm>
          <a:prstGeom prst="rect">
            <a:avLst/>
          </a:prstGeom>
        </p:spPr>
        <p:txBody>
          <a:bodyPr wrap="square">
            <a:spAutoFit/>
          </a:bodyPr>
          <a:lstStyle/>
          <a:p>
            <a:r>
              <a:rPr lang="ja-JP" altLang="en-US" sz="3200" dirty="0"/>
              <a:t>残念ながらクレームをゼロにすることは不可能。</a:t>
            </a:r>
            <a:endParaRPr lang="en-US" altLang="ja-JP" sz="3200" dirty="0"/>
          </a:p>
        </p:txBody>
      </p:sp>
      <p:sp>
        <p:nvSpPr>
          <p:cNvPr id="7" name="正方形/長方形 6">
            <a:extLst>
              <a:ext uri="{FF2B5EF4-FFF2-40B4-BE49-F238E27FC236}">
                <a16:creationId xmlns:a16="http://schemas.microsoft.com/office/drawing/2014/main" id="{7E1AD611-2EEE-4ACD-89EC-CAE04FB88397}"/>
              </a:ext>
            </a:extLst>
          </p:cNvPr>
          <p:cNvSpPr/>
          <p:nvPr/>
        </p:nvSpPr>
        <p:spPr>
          <a:xfrm>
            <a:off x="942863" y="5348129"/>
            <a:ext cx="11828681" cy="1569660"/>
          </a:xfrm>
          <a:prstGeom prst="rect">
            <a:avLst/>
          </a:prstGeom>
        </p:spPr>
        <p:txBody>
          <a:bodyPr wrap="square">
            <a:spAutoFit/>
          </a:bodyPr>
          <a:lstStyle/>
          <a:p>
            <a:r>
              <a:rPr lang="ja-JP" altLang="en-US" sz="3200" dirty="0"/>
              <a:t>クレームの多くは、歯科医、スタッフ個人に対するものですが、これをいわゆる個人攻撃ととらえず、そうしたクレームの存在を認識し、原因を究明する。</a:t>
            </a:r>
          </a:p>
        </p:txBody>
      </p:sp>
      <p:sp>
        <p:nvSpPr>
          <p:cNvPr id="8" name="正方形/長方形 7">
            <a:extLst>
              <a:ext uri="{FF2B5EF4-FFF2-40B4-BE49-F238E27FC236}">
                <a16:creationId xmlns:a16="http://schemas.microsoft.com/office/drawing/2014/main" id="{49049E73-3810-4FF1-8597-AA8026C4CACD}"/>
              </a:ext>
            </a:extLst>
          </p:cNvPr>
          <p:cNvSpPr/>
          <p:nvPr/>
        </p:nvSpPr>
        <p:spPr>
          <a:xfrm>
            <a:off x="942863" y="7618364"/>
            <a:ext cx="11828681" cy="1200329"/>
          </a:xfrm>
          <a:prstGeom prst="rect">
            <a:avLst/>
          </a:prstGeom>
        </p:spPr>
        <p:txBody>
          <a:bodyPr wrap="square">
            <a:spAutoFit/>
          </a:bodyPr>
          <a:lstStyle/>
          <a:p>
            <a:r>
              <a:rPr lang="ja-JP" altLang="en-US" sz="3600" b="1" dirty="0">
                <a:solidFill>
                  <a:srgbClr val="FF0000"/>
                </a:solidFill>
              </a:rPr>
              <a:t>チームとして情報を共有することによって、同種のクレームを事前に回避できる</a:t>
            </a:r>
          </a:p>
        </p:txBody>
      </p:sp>
    </p:spTree>
    <p:extLst>
      <p:ext uri="{BB962C8B-B14F-4D97-AF65-F5344CB8AC3E}">
        <p14:creationId xmlns:p14="http://schemas.microsoft.com/office/powerpoint/2010/main" val="2517336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28</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2" y="2535640"/>
            <a:ext cx="11828681" cy="1705252"/>
          </a:xfrm>
          <a:prstGeom prst="rect">
            <a:avLst/>
          </a:prstGeom>
          <a:solidFill>
            <a:schemeClr val="accent1"/>
          </a:solidFill>
        </p:spPr>
        <p:txBody>
          <a:bodyPr wrap="square" tIns="180000">
            <a:spAutoFit/>
          </a:bodyPr>
          <a:lstStyle/>
          <a:p>
            <a:r>
              <a:rPr lang="ja-JP" altLang="en-US" sz="4800" b="1" dirty="0">
                <a:solidFill>
                  <a:schemeClr val="bg1"/>
                </a:solidFill>
              </a:rPr>
              <a:t>事例を検証して対策を学ぶミーティングが必要</a:t>
            </a:r>
          </a:p>
        </p:txBody>
      </p:sp>
      <p:sp>
        <p:nvSpPr>
          <p:cNvPr id="2" name="正方形/長方形 1">
            <a:extLst>
              <a:ext uri="{FF2B5EF4-FFF2-40B4-BE49-F238E27FC236}">
                <a16:creationId xmlns:a16="http://schemas.microsoft.com/office/drawing/2014/main" id="{A6D0D2A3-BE3B-46FF-B85D-EDD39EA92E14}"/>
              </a:ext>
            </a:extLst>
          </p:cNvPr>
          <p:cNvSpPr/>
          <p:nvPr/>
        </p:nvSpPr>
        <p:spPr>
          <a:xfrm>
            <a:off x="1508763" y="4726458"/>
            <a:ext cx="11262783" cy="1077218"/>
          </a:xfrm>
          <a:prstGeom prst="rect">
            <a:avLst/>
          </a:prstGeom>
        </p:spPr>
        <p:txBody>
          <a:bodyPr wrap="square">
            <a:spAutoFit/>
          </a:bodyPr>
          <a:lstStyle/>
          <a:p>
            <a:r>
              <a:rPr lang="ja-JP" altLang="en-US" sz="3200" dirty="0"/>
              <a:t>今まで患者さんから指摘を受けた苦情・苦言、要望、などをピックアップする。</a:t>
            </a:r>
            <a:endParaRPr lang="en-US" altLang="ja-JP" sz="3200" dirty="0"/>
          </a:p>
        </p:txBody>
      </p:sp>
      <p:sp>
        <p:nvSpPr>
          <p:cNvPr id="4" name="テキスト ボックス 3">
            <a:extLst>
              <a:ext uri="{FF2B5EF4-FFF2-40B4-BE49-F238E27FC236}">
                <a16:creationId xmlns:a16="http://schemas.microsoft.com/office/drawing/2014/main" id="{8C3FAB36-9AE6-4EFE-8FF0-B3B4B76DCDF3}"/>
              </a:ext>
            </a:extLst>
          </p:cNvPr>
          <p:cNvSpPr txBox="1"/>
          <p:nvPr/>
        </p:nvSpPr>
        <p:spPr>
          <a:xfrm>
            <a:off x="811133" y="4935821"/>
            <a:ext cx="697627"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①</a:t>
            </a:r>
          </a:p>
        </p:txBody>
      </p:sp>
    </p:spTree>
    <p:extLst>
      <p:ext uri="{BB962C8B-B14F-4D97-AF65-F5344CB8AC3E}">
        <p14:creationId xmlns:p14="http://schemas.microsoft.com/office/powerpoint/2010/main" val="38339606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29</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2" y="2535640"/>
            <a:ext cx="11828681" cy="1705252"/>
          </a:xfrm>
          <a:prstGeom prst="rect">
            <a:avLst/>
          </a:prstGeom>
          <a:solidFill>
            <a:schemeClr val="accent1"/>
          </a:solidFill>
        </p:spPr>
        <p:txBody>
          <a:bodyPr wrap="square" tIns="180000">
            <a:spAutoFit/>
          </a:bodyPr>
          <a:lstStyle/>
          <a:p>
            <a:r>
              <a:rPr lang="ja-JP" altLang="en-US" sz="4800" b="1" dirty="0">
                <a:solidFill>
                  <a:schemeClr val="bg1"/>
                </a:solidFill>
              </a:rPr>
              <a:t>事例を検証して対策を学ぶミーティングが必要</a:t>
            </a:r>
          </a:p>
        </p:txBody>
      </p:sp>
      <p:sp>
        <p:nvSpPr>
          <p:cNvPr id="2" name="正方形/長方形 1">
            <a:extLst>
              <a:ext uri="{FF2B5EF4-FFF2-40B4-BE49-F238E27FC236}">
                <a16:creationId xmlns:a16="http://schemas.microsoft.com/office/drawing/2014/main" id="{A6D0D2A3-BE3B-46FF-B85D-EDD39EA92E14}"/>
              </a:ext>
            </a:extLst>
          </p:cNvPr>
          <p:cNvSpPr/>
          <p:nvPr/>
        </p:nvSpPr>
        <p:spPr>
          <a:xfrm>
            <a:off x="1508763" y="4726458"/>
            <a:ext cx="11262783" cy="1077218"/>
          </a:xfrm>
          <a:prstGeom prst="rect">
            <a:avLst/>
          </a:prstGeom>
        </p:spPr>
        <p:txBody>
          <a:bodyPr wrap="square">
            <a:spAutoFit/>
          </a:bodyPr>
          <a:lstStyle/>
          <a:p>
            <a:r>
              <a:rPr lang="ja-JP" altLang="en-US" sz="3200" dirty="0"/>
              <a:t>今まで患者さんから指摘を受けた苦情・苦言、要望、などをピックアップする。</a:t>
            </a:r>
            <a:endParaRPr lang="en-US" altLang="ja-JP" sz="3200" dirty="0"/>
          </a:p>
        </p:txBody>
      </p:sp>
      <p:sp>
        <p:nvSpPr>
          <p:cNvPr id="7" name="正方形/長方形 6">
            <a:extLst>
              <a:ext uri="{FF2B5EF4-FFF2-40B4-BE49-F238E27FC236}">
                <a16:creationId xmlns:a16="http://schemas.microsoft.com/office/drawing/2014/main" id="{7E1AD611-2EEE-4ACD-89EC-CAE04FB88397}"/>
              </a:ext>
            </a:extLst>
          </p:cNvPr>
          <p:cNvSpPr/>
          <p:nvPr/>
        </p:nvSpPr>
        <p:spPr>
          <a:xfrm>
            <a:off x="1508761" y="6313939"/>
            <a:ext cx="11262783" cy="1077218"/>
          </a:xfrm>
          <a:prstGeom prst="rect">
            <a:avLst/>
          </a:prstGeom>
        </p:spPr>
        <p:txBody>
          <a:bodyPr wrap="square">
            <a:spAutoFit/>
          </a:bodyPr>
          <a:lstStyle/>
          <a:p>
            <a:r>
              <a:rPr lang="ja-JP" altLang="en-US" sz="3200" dirty="0"/>
              <a:t>院長、歯科医、スタッフが揃うミーティングの場を活用して事例を共有する。</a:t>
            </a:r>
          </a:p>
        </p:txBody>
      </p:sp>
      <p:sp>
        <p:nvSpPr>
          <p:cNvPr id="4" name="テキスト ボックス 3">
            <a:extLst>
              <a:ext uri="{FF2B5EF4-FFF2-40B4-BE49-F238E27FC236}">
                <a16:creationId xmlns:a16="http://schemas.microsoft.com/office/drawing/2014/main" id="{8C3FAB36-9AE6-4EFE-8FF0-B3B4B76DCDF3}"/>
              </a:ext>
            </a:extLst>
          </p:cNvPr>
          <p:cNvSpPr txBox="1"/>
          <p:nvPr/>
        </p:nvSpPr>
        <p:spPr>
          <a:xfrm>
            <a:off x="811133" y="4935821"/>
            <a:ext cx="697627"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①</a:t>
            </a:r>
          </a:p>
        </p:txBody>
      </p:sp>
      <p:sp>
        <p:nvSpPr>
          <p:cNvPr id="10" name="テキスト ボックス 9">
            <a:extLst>
              <a:ext uri="{FF2B5EF4-FFF2-40B4-BE49-F238E27FC236}">
                <a16:creationId xmlns:a16="http://schemas.microsoft.com/office/drawing/2014/main" id="{1E911AED-6963-4616-8881-902A1795B1ED}"/>
              </a:ext>
            </a:extLst>
          </p:cNvPr>
          <p:cNvSpPr txBox="1"/>
          <p:nvPr/>
        </p:nvSpPr>
        <p:spPr>
          <a:xfrm>
            <a:off x="811132" y="6473908"/>
            <a:ext cx="697627"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②</a:t>
            </a:r>
          </a:p>
        </p:txBody>
      </p:sp>
    </p:spTree>
    <p:extLst>
      <p:ext uri="{BB962C8B-B14F-4D97-AF65-F5344CB8AC3E}">
        <p14:creationId xmlns:p14="http://schemas.microsoft.com/office/powerpoint/2010/main" val="240612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7" name="正方形/長方形 6">
            <a:extLst>
              <a:ext uri="{FF2B5EF4-FFF2-40B4-BE49-F238E27FC236}">
                <a16:creationId xmlns:a16="http://schemas.microsoft.com/office/drawing/2014/main" id="{0976026E-80ED-421D-948D-E9A57DF2E8E8}"/>
              </a:ext>
            </a:extLst>
          </p:cNvPr>
          <p:cNvSpPr/>
          <p:nvPr/>
        </p:nvSpPr>
        <p:spPr>
          <a:xfrm>
            <a:off x="942864" y="3199104"/>
            <a:ext cx="11828681" cy="3046988"/>
          </a:xfrm>
          <a:prstGeom prst="rect">
            <a:avLst/>
          </a:prstGeom>
        </p:spPr>
        <p:txBody>
          <a:bodyPr wrap="square">
            <a:spAutoFit/>
          </a:bodyPr>
          <a:lstStyle/>
          <a:p>
            <a:pPr lvl="0">
              <a:defRPr/>
            </a:pPr>
            <a:r>
              <a:rPr lang="ja-JP" altLang="en-US" sz="4800" b="1" dirty="0"/>
              <a:t>１　</a:t>
            </a:r>
            <a:r>
              <a:rPr lang="ja-JP" altLang="en-US" sz="4800" b="1" dirty="0">
                <a:solidFill>
                  <a:srgbClr val="4472C4"/>
                </a:solidFill>
              </a:rPr>
              <a:t>商品・サービスに関して、直接的に損害を受けた場合の損害賠償請求</a:t>
            </a:r>
            <a:endParaRPr lang="en-US" altLang="ja-JP" sz="4800" b="1" dirty="0">
              <a:solidFill>
                <a:srgbClr val="4472C4"/>
              </a:solidFill>
            </a:endParaRPr>
          </a:p>
          <a:p>
            <a:pPr lvl="0">
              <a:defRPr/>
            </a:pPr>
            <a:endParaRPr lang="ja-JP" altLang="en-US" sz="4800" b="1" dirty="0">
              <a:solidFill>
                <a:srgbClr val="4472C4"/>
              </a:solidFill>
            </a:endParaRPr>
          </a:p>
          <a:p>
            <a:pPr lvl="0">
              <a:defRPr/>
            </a:pPr>
            <a:r>
              <a:rPr lang="ja-JP" altLang="en-US" sz="4800" b="1" dirty="0"/>
              <a:t>２</a:t>
            </a:r>
            <a:r>
              <a:rPr lang="ja-JP" altLang="en-US" sz="4800" b="1" dirty="0">
                <a:solidFill>
                  <a:srgbClr val="4472C4"/>
                </a:solidFill>
              </a:rPr>
              <a:t> 　苦情。異議。「～をつける」</a:t>
            </a:r>
            <a:endParaRPr kumimoji="0" lang="ja-JP" altLang="en-US" sz="4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1E6788AD-74AA-4C31-A827-4C3B720D6730}"/>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クレームとはなに？</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Tree>
    <p:extLst>
      <p:ext uri="{BB962C8B-B14F-4D97-AF65-F5344CB8AC3E}">
        <p14:creationId xmlns:p14="http://schemas.microsoft.com/office/powerpoint/2010/main" val="2700140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30</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クレームにならない対策</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2" y="2535640"/>
            <a:ext cx="11828681" cy="1705252"/>
          </a:xfrm>
          <a:prstGeom prst="rect">
            <a:avLst/>
          </a:prstGeom>
          <a:solidFill>
            <a:schemeClr val="accent1"/>
          </a:solidFill>
        </p:spPr>
        <p:txBody>
          <a:bodyPr wrap="square" tIns="180000">
            <a:spAutoFit/>
          </a:bodyPr>
          <a:lstStyle/>
          <a:p>
            <a:r>
              <a:rPr lang="ja-JP" altLang="en-US" sz="4800" b="1" dirty="0">
                <a:solidFill>
                  <a:schemeClr val="bg1"/>
                </a:solidFill>
              </a:rPr>
              <a:t>事例を検証して対策を学ぶミーティングが必要</a:t>
            </a:r>
          </a:p>
        </p:txBody>
      </p:sp>
      <p:sp>
        <p:nvSpPr>
          <p:cNvPr id="2" name="正方形/長方形 1">
            <a:extLst>
              <a:ext uri="{FF2B5EF4-FFF2-40B4-BE49-F238E27FC236}">
                <a16:creationId xmlns:a16="http://schemas.microsoft.com/office/drawing/2014/main" id="{A6D0D2A3-BE3B-46FF-B85D-EDD39EA92E14}"/>
              </a:ext>
            </a:extLst>
          </p:cNvPr>
          <p:cNvSpPr/>
          <p:nvPr/>
        </p:nvSpPr>
        <p:spPr>
          <a:xfrm>
            <a:off x="1508763" y="4726458"/>
            <a:ext cx="11262783" cy="1077218"/>
          </a:xfrm>
          <a:prstGeom prst="rect">
            <a:avLst/>
          </a:prstGeom>
        </p:spPr>
        <p:txBody>
          <a:bodyPr wrap="square">
            <a:spAutoFit/>
          </a:bodyPr>
          <a:lstStyle/>
          <a:p>
            <a:r>
              <a:rPr lang="ja-JP" altLang="en-US" sz="3200" dirty="0"/>
              <a:t>今まで患者さんから指摘を受けた苦情・苦言、要望、などをピックアップする。</a:t>
            </a:r>
            <a:endParaRPr lang="en-US" altLang="ja-JP" sz="3200" dirty="0"/>
          </a:p>
        </p:txBody>
      </p:sp>
      <p:sp>
        <p:nvSpPr>
          <p:cNvPr id="7" name="正方形/長方形 6">
            <a:extLst>
              <a:ext uri="{FF2B5EF4-FFF2-40B4-BE49-F238E27FC236}">
                <a16:creationId xmlns:a16="http://schemas.microsoft.com/office/drawing/2014/main" id="{7E1AD611-2EEE-4ACD-89EC-CAE04FB88397}"/>
              </a:ext>
            </a:extLst>
          </p:cNvPr>
          <p:cNvSpPr/>
          <p:nvPr/>
        </p:nvSpPr>
        <p:spPr>
          <a:xfrm>
            <a:off x="1508761" y="6313939"/>
            <a:ext cx="11262783" cy="1077218"/>
          </a:xfrm>
          <a:prstGeom prst="rect">
            <a:avLst/>
          </a:prstGeom>
        </p:spPr>
        <p:txBody>
          <a:bodyPr wrap="square">
            <a:spAutoFit/>
          </a:bodyPr>
          <a:lstStyle/>
          <a:p>
            <a:r>
              <a:rPr lang="ja-JP" altLang="en-US" sz="3200" dirty="0"/>
              <a:t>院長、歯科医、スタッフが揃うミーティングの場を活用して事例を共有する。</a:t>
            </a:r>
          </a:p>
        </p:txBody>
      </p:sp>
      <p:sp>
        <p:nvSpPr>
          <p:cNvPr id="8" name="正方形/長方形 7">
            <a:extLst>
              <a:ext uri="{FF2B5EF4-FFF2-40B4-BE49-F238E27FC236}">
                <a16:creationId xmlns:a16="http://schemas.microsoft.com/office/drawing/2014/main" id="{49049E73-3810-4FF1-8597-AA8026C4CACD}"/>
              </a:ext>
            </a:extLst>
          </p:cNvPr>
          <p:cNvSpPr/>
          <p:nvPr/>
        </p:nvSpPr>
        <p:spPr>
          <a:xfrm>
            <a:off x="1508760" y="7901420"/>
            <a:ext cx="11262783" cy="1077218"/>
          </a:xfrm>
          <a:prstGeom prst="rect">
            <a:avLst/>
          </a:prstGeom>
        </p:spPr>
        <p:txBody>
          <a:bodyPr wrap="square">
            <a:spAutoFit/>
          </a:bodyPr>
          <a:lstStyle/>
          <a:p>
            <a:r>
              <a:rPr lang="ja-JP" altLang="en-US" sz="3200" dirty="0"/>
              <a:t>医院としてのクレームを起こさない事前対応策及び発生した時の対応策まで考える</a:t>
            </a:r>
          </a:p>
        </p:txBody>
      </p:sp>
      <p:sp>
        <p:nvSpPr>
          <p:cNvPr id="4" name="テキスト ボックス 3">
            <a:extLst>
              <a:ext uri="{FF2B5EF4-FFF2-40B4-BE49-F238E27FC236}">
                <a16:creationId xmlns:a16="http://schemas.microsoft.com/office/drawing/2014/main" id="{8C3FAB36-9AE6-4EFE-8FF0-B3B4B76DCDF3}"/>
              </a:ext>
            </a:extLst>
          </p:cNvPr>
          <p:cNvSpPr txBox="1"/>
          <p:nvPr/>
        </p:nvSpPr>
        <p:spPr>
          <a:xfrm>
            <a:off x="811133" y="4935821"/>
            <a:ext cx="697627"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①</a:t>
            </a:r>
          </a:p>
        </p:txBody>
      </p:sp>
      <p:sp>
        <p:nvSpPr>
          <p:cNvPr id="10" name="テキスト ボックス 9">
            <a:extLst>
              <a:ext uri="{FF2B5EF4-FFF2-40B4-BE49-F238E27FC236}">
                <a16:creationId xmlns:a16="http://schemas.microsoft.com/office/drawing/2014/main" id="{1E911AED-6963-4616-8881-902A1795B1ED}"/>
              </a:ext>
            </a:extLst>
          </p:cNvPr>
          <p:cNvSpPr txBox="1"/>
          <p:nvPr/>
        </p:nvSpPr>
        <p:spPr>
          <a:xfrm>
            <a:off x="811132" y="6473908"/>
            <a:ext cx="697627"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②</a:t>
            </a:r>
          </a:p>
        </p:txBody>
      </p:sp>
      <p:sp>
        <p:nvSpPr>
          <p:cNvPr id="11" name="テキスト ボックス 10">
            <a:extLst>
              <a:ext uri="{FF2B5EF4-FFF2-40B4-BE49-F238E27FC236}">
                <a16:creationId xmlns:a16="http://schemas.microsoft.com/office/drawing/2014/main" id="{A848ADB2-5161-4F89-B8AA-570A2BC21F65}"/>
              </a:ext>
            </a:extLst>
          </p:cNvPr>
          <p:cNvSpPr txBox="1"/>
          <p:nvPr/>
        </p:nvSpPr>
        <p:spPr>
          <a:xfrm>
            <a:off x="811132" y="8067079"/>
            <a:ext cx="697627"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③</a:t>
            </a:r>
          </a:p>
        </p:txBody>
      </p:sp>
    </p:spTree>
    <p:extLst>
      <p:ext uri="{BB962C8B-B14F-4D97-AF65-F5344CB8AC3E}">
        <p14:creationId xmlns:p14="http://schemas.microsoft.com/office/powerpoint/2010/main" val="901228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31</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3353134" y="603050"/>
            <a:ext cx="9418409"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クレームの事例共有</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6" y="2846219"/>
            <a:ext cx="11828678" cy="1323439"/>
          </a:xfrm>
          <a:prstGeom prst="rect">
            <a:avLst/>
          </a:prstGeom>
        </p:spPr>
        <p:txBody>
          <a:bodyPr wrap="square">
            <a:spAutoFit/>
          </a:bodyPr>
          <a:lstStyle/>
          <a:p>
            <a:r>
              <a:rPr lang="ja-JP" altLang="en-US" sz="4000" b="1" dirty="0">
                <a:solidFill>
                  <a:schemeClr val="accent1"/>
                </a:solidFill>
              </a:rPr>
              <a:t>今までに患者さんから受けたクレームにはどんなものがありましたか？</a:t>
            </a:r>
            <a:endParaRPr lang="en-US" altLang="ja-JP" sz="4000" b="1" dirty="0">
              <a:solidFill>
                <a:schemeClr val="accent1"/>
              </a:solidFill>
            </a:endParaRPr>
          </a:p>
        </p:txBody>
      </p:sp>
      <p:sp>
        <p:nvSpPr>
          <p:cNvPr id="8" name="正方形/長方形 7">
            <a:extLst>
              <a:ext uri="{FF2B5EF4-FFF2-40B4-BE49-F238E27FC236}">
                <a16:creationId xmlns:a16="http://schemas.microsoft.com/office/drawing/2014/main" id="{49049E73-3810-4FF1-8597-AA8026C4CACD}"/>
              </a:ext>
            </a:extLst>
          </p:cNvPr>
          <p:cNvSpPr/>
          <p:nvPr/>
        </p:nvSpPr>
        <p:spPr>
          <a:xfrm>
            <a:off x="942864" y="5149073"/>
            <a:ext cx="11828681" cy="1077218"/>
          </a:xfrm>
          <a:prstGeom prst="rect">
            <a:avLst/>
          </a:prstGeom>
        </p:spPr>
        <p:txBody>
          <a:bodyPr wrap="square">
            <a:spAutoFit/>
          </a:bodyPr>
          <a:lstStyle/>
          <a:p>
            <a:r>
              <a:rPr lang="ja-JP" altLang="en-US" sz="3200" dirty="0"/>
              <a:t>クレームとして問題になったもの、些細な苦言に近いものまでグループでシェアしましょう。</a:t>
            </a:r>
          </a:p>
        </p:txBody>
      </p:sp>
      <p:sp>
        <p:nvSpPr>
          <p:cNvPr id="10" name="テキスト プレースホルダー 7">
            <a:extLst>
              <a:ext uri="{FF2B5EF4-FFF2-40B4-BE49-F238E27FC236}">
                <a16:creationId xmlns:a16="http://schemas.microsoft.com/office/drawing/2014/main" id="{2B61480A-FE97-4E9D-9971-FC6AA6826508}"/>
              </a:ext>
            </a:extLst>
          </p:cNvPr>
          <p:cNvSpPr txBox="1">
            <a:spLocks/>
          </p:cNvSpPr>
          <p:nvPr/>
        </p:nvSpPr>
        <p:spPr>
          <a:xfrm>
            <a:off x="1017046" y="603050"/>
            <a:ext cx="2410272" cy="1212850"/>
          </a:xfrm>
          <a:prstGeom prst="rect">
            <a:avLst/>
          </a:prstGeom>
          <a:solidFill>
            <a:srgbClr val="FFC000"/>
          </a:solidFill>
          <a:ln>
            <a:noFill/>
          </a:ln>
        </p:spPr>
        <p:txBody>
          <a:bodyPr bIns="180000" anchor="ctr" anchorCtr="1">
            <a:normAutofit fontScale="92500" lnSpcReduction="20000"/>
          </a:bodyPr>
          <a:lstStyle>
            <a:lvl1pPr marL="342854" indent="-342854" algn="l" defTabSz="1371417" rtl="0" eaLnBrk="1" latinLnBrk="0" hangingPunct="1">
              <a:lnSpc>
                <a:spcPct val="90000"/>
              </a:lnSpc>
              <a:spcBef>
                <a:spcPts val="1500"/>
              </a:spcBef>
              <a:buFont typeface="Arial" panose="020B0604020202020204" pitchFamily="34" charset="0"/>
              <a:buChar char="•"/>
              <a:defRPr kumimoji="1" sz="4199" kern="1200">
                <a:solidFill>
                  <a:schemeClr val="tx1"/>
                </a:solidFill>
                <a:latin typeface="+mn-lt"/>
                <a:ea typeface="+mn-ea"/>
                <a:cs typeface="+mn-cs"/>
              </a:defRPr>
            </a:lvl1pPr>
            <a:lvl2pPr marL="1028563" indent="-342854" algn="l" defTabSz="1371417" rtl="0" eaLnBrk="1" latinLnBrk="0" hangingPunct="1">
              <a:lnSpc>
                <a:spcPct val="90000"/>
              </a:lnSpc>
              <a:spcBef>
                <a:spcPts val="750"/>
              </a:spcBef>
              <a:buFont typeface="Arial" panose="020B0604020202020204" pitchFamily="34" charset="0"/>
              <a:buChar char="•"/>
              <a:defRPr kumimoji="1" sz="3600" kern="1200">
                <a:solidFill>
                  <a:schemeClr val="tx1"/>
                </a:solidFill>
                <a:latin typeface="+mn-lt"/>
                <a:ea typeface="+mn-ea"/>
                <a:cs typeface="+mn-cs"/>
              </a:defRPr>
            </a:lvl2pPr>
            <a:lvl3pPr marL="1714271" indent="-342854" algn="l" defTabSz="1371417" rtl="0" eaLnBrk="1" latinLnBrk="0" hangingPunct="1">
              <a:lnSpc>
                <a:spcPct val="90000"/>
              </a:lnSpc>
              <a:spcBef>
                <a:spcPts val="750"/>
              </a:spcBef>
              <a:buFont typeface="Arial" panose="020B0604020202020204" pitchFamily="34" charset="0"/>
              <a:buChar char="•"/>
              <a:defRPr kumimoji="1" sz="3000" kern="1200">
                <a:solidFill>
                  <a:schemeClr val="tx1"/>
                </a:solidFill>
                <a:latin typeface="+mn-lt"/>
                <a:ea typeface="+mn-ea"/>
                <a:cs typeface="+mn-cs"/>
              </a:defRPr>
            </a:lvl3pPr>
            <a:lvl4pPr marL="2399980"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4pPr>
            <a:lvl5pPr marL="3085689"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9pPr>
          </a:lstStyle>
          <a:p>
            <a:pPr marL="0" indent="0">
              <a:lnSpc>
                <a:spcPct val="150000"/>
              </a:lnSpc>
              <a:buNone/>
            </a:pPr>
            <a:r>
              <a:rPr lang="en-US" altLang="ja-JP" sz="5400" b="1" dirty="0">
                <a:solidFill>
                  <a:schemeClr val="bg1"/>
                </a:solidFill>
              </a:rPr>
              <a:t>Work</a:t>
            </a:r>
            <a:r>
              <a:rPr lang="ja-JP" altLang="en-US" sz="5400" b="1" dirty="0">
                <a:solidFill>
                  <a:schemeClr val="bg1"/>
                </a:solidFill>
              </a:rPr>
              <a:t>①</a:t>
            </a:r>
          </a:p>
        </p:txBody>
      </p:sp>
    </p:spTree>
    <p:extLst>
      <p:ext uri="{BB962C8B-B14F-4D97-AF65-F5344CB8AC3E}">
        <p14:creationId xmlns:p14="http://schemas.microsoft.com/office/powerpoint/2010/main" val="1722601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32</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900D3D57-A86B-4FFA-8615-0A04648ABC86}"/>
              </a:ext>
            </a:extLst>
          </p:cNvPr>
          <p:cNvSpPr txBox="1">
            <a:spLocks/>
          </p:cNvSpPr>
          <p:nvPr/>
        </p:nvSpPr>
        <p:spPr>
          <a:xfrm>
            <a:off x="3353134" y="603050"/>
            <a:ext cx="9418409"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lang="ja-JP" altLang="en-US" sz="6000" dirty="0">
                <a:solidFill>
                  <a:srgbClr val="595959"/>
                </a:solidFill>
                <a:latin typeface="メイリオ" panose="020B0604030504040204" pitchFamily="50" charset="-128"/>
                <a:ea typeface="メイリオ" panose="020B0604030504040204" pitchFamily="50" charset="-128"/>
              </a:rPr>
              <a:t>クレームの事例共有</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6" name="正方形/長方形 5">
            <a:extLst>
              <a:ext uri="{FF2B5EF4-FFF2-40B4-BE49-F238E27FC236}">
                <a16:creationId xmlns:a16="http://schemas.microsoft.com/office/drawing/2014/main" id="{02771A1B-0B5E-4AB5-AD3E-6DF100AB49DC}"/>
              </a:ext>
            </a:extLst>
          </p:cNvPr>
          <p:cNvSpPr/>
          <p:nvPr/>
        </p:nvSpPr>
        <p:spPr>
          <a:xfrm>
            <a:off x="942866" y="2846219"/>
            <a:ext cx="11828678" cy="1323439"/>
          </a:xfrm>
          <a:prstGeom prst="rect">
            <a:avLst/>
          </a:prstGeom>
        </p:spPr>
        <p:txBody>
          <a:bodyPr wrap="square">
            <a:spAutoFit/>
          </a:bodyPr>
          <a:lstStyle/>
          <a:p>
            <a:r>
              <a:rPr lang="ja-JP" altLang="en-US" sz="4000" b="1" dirty="0">
                <a:solidFill>
                  <a:schemeClr val="accent1"/>
                </a:solidFill>
              </a:rPr>
              <a:t>今までに患者さんから受けたクレームにはどんなものがありましたか？</a:t>
            </a:r>
            <a:endParaRPr lang="en-US" altLang="ja-JP" sz="4000" b="1" dirty="0">
              <a:solidFill>
                <a:schemeClr val="accent1"/>
              </a:solidFill>
            </a:endParaRPr>
          </a:p>
        </p:txBody>
      </p:sp>
      <p:sp>
        <p:nvSpPr>
          <p:cNvPr id="8" name="正方形/長方形 7">
            <a:extLst>
              <a:ext uri="{FF2B5EF4-FFF2-40B4-BE49-F238E27FC236}">
                <a16:creationId xmlns:a16="http://schemas.microsoft.com/office/drawing/2014/main" id="{49049E73-3810-4FF1-8597-AA8026C4CACD}"/>
              </a:ext>
            </a:extLst>
          </p:cNvPr>
          <p:cNvSpPr/>
          <p:nvPr/>
        </p:nvSpPr>
        <p:spPr>
          <a:xfrm>
            <a:off x="942864" y="5149073"/>
            <a:ext cx="11828681" cy="1077218"/>
          </a:xfrm>
          <a:prstGeom prst="rect">
            <a:avLst/>
          </a:prstGeom>
        </p:spPr>
        <p:txBody>
          <a:bodyPr wrap="square">
            <a:spAutoFit/>
          </a:bodyPr>
          <a:lstStyle/>
          <a:p>
            <a:r>
              <a:rPr lang="ja-JP" altLang="en-US" sz="3200" dirty="0"/>
              <a:t>クレームとして問題になったもの、些細な苦言に近いものまでグループでシェアしましょう。</a:t>
            </a:r>
          </a:p>
        </p:txBody>
      </p:sp>
      <p:sp>
        <p:nvSpPr>
          <p:cNvPr id="10" name="テキスト プレースホルダー 7">
            <a:extLst>
              <a:ext uri="{FF2B5EF4-FFF2-40B4-BE49-F238E27FC236}">
                <a16:creationId xmlns:a16="http://schemas.microsoft.com/office/drawing/2014/main" id="{2B61480A-FE97-4E9D-9971-FC6AA6826508}"/>
              </a:ext>
            </a:extLst>
          </p:cNvPr>
          <p:cNvSpPr txBox="1">
            <a:spLocks/>
          </p:cNvSpPr>
          <p:nvPr/>
        </p:nvSpPr>
        <p:spPr>
          <a:xfrm>
            <a:off x="994186" y="603050"/>
            <a:ext cx="2410272" cy="1212850"/>
          </a:xfrm>
          <a:prstGeom prst="rect">
            <a:avLst/>
          </a:prstGeom>
          <a:solidFill>
            <a:srgbClr val="FFC000"/>
          </a:solidFill>
          <a:ln>
            <a:noFill/>
          </a:ln>
        </p:spPr>
        <p:txBody>
          <a:bodyPr bIns="180000" anchor="ctr" anchorCtr="1">
            <a:normAutofit fontScale="92500" lnSpcReduction="20000"/>
          </a:bodyPr>
          <a:lstStyle>
            <a:lvl1pPr marL="342854" indent="-342854" algn="l" defTabSz="1371417" rtl="0" eaLnBrk="1" latinLnBrk="0" hangingPunct="1">
              <a:lnSpc>
                <a:spcPct val="90000"/>
              </a:lnSpc>
              <a:spcBef>
                <a:spcPts val="1500"/>
              </a:spcBef>
              <a:buFont typeface="Arial" panose="020B0604020202020204" pitchFamily="34" charset="0"/>
              <a:buChar char="•"/>
              <a:defRPr kumimoji="1" sz="4199" kern="1200">
                <a:solidFill>
                  <a:schemeClr val="tx1"/>
                </a:solidFill>
                <a:latin typeface="+mn-lt"/>
                <a:ea typeface="+mn-ea"/>
                <a:cs typeface="+mn-cs"/>
              </a:defRPr>
            </a:lvl1pPr>
            <a:lvl2pPr marL="1028563" indent="-342854" algn="l" defTabSz="1371417" rtl="0" eaLnBrk="1" latinLnBrk="0" hangingPunct="1">
              <a:lnSpc>
                <a:spcPct val="90000"/>
              </a:lnSpc>
              <a:spcBef>
                <a:spcPts val="750"/>
              </a:spcBef>
              <a:buFont typeface="Arial" panose="020B0604020202020204" pitchFamily="34" charset="0"/>
              <a:buChar char="•"/>
              <a:defRPr kumimoji="1" sz="3600" kern="1200">
                <a:solidFill>
                  <a:schemeClr val="tx1"/>
                </a:solidFill>
                <a:latin typeface="+mn-lt"/>
                <a:ea typeface="+mn-ea"/>
                <a:cs typeface="+mn-cs"/>
              </a:defRPr>
            </a:lvl2pPr>
            <a:lvl3pPr marL="1714271" indent="-342854" algn="l" defTabSz="1371417" rtl="0" eaLnBrk="1" latinLnBrk="0" hangingPunct="1">
              <a:lnSpc>
                <a:spcPct val="90000"/>
              </a:lnSpc>
              <a:spcBef>
                <a:spcPts val="750"/>
              </a:spcBef>
              <a:buFont typeface="Arial" panose="020B0604020202020204" pitchFamily="34" charset="0"/>
              <a:buChar char="•"/>
              <a:defRPr kumimoji="1" sz="3000" kern="1200">
                <a:solidFill>
                  <a:schemeClr val="tx1"/>
                </a:solidFill>
                <a:latin typeface="+mn-lt"/>
                <a:ea typeface="+mn-ea"/>
                <a:cs typeface="+mn-cs"/>
              </a:defRPr>
            </a:lvl3pPr>
            <a:lvl4pPr marL="2399980"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4pPr>
            <a:lvl5pPr marL="3085689"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9pPr>
          </a:lstStyle>
          <a:p>
            <a:pPr marL="0" indent="0">
              <a:lnSpc>
                <a:spcPct val="150000"/>
              </a:lnSpc>
              <a:buNone/>
            </a:pPr>
            <a:r>
              <a:rPr lang="en-US" altLang="ja-JP" sz="5400" b="1" dirty="0">
                <a:solidFill>
                  <a:schemeClr val="bg1"/>
                </a:solidFill>
              </a:rPr>
              <a:t>Work</a:t>
            </a:r>
            <a:r>
              <a:rPr lang="ja-JP" altLang="en-US" sz="5400" b="1" dirty="0">
                <a:solidFill>
                  <a:schemeClr val="bg1"/>
                </a:solidFill>
              </a:rPr>
              <a:t>①</a:t>
            </a:r>
          </a:p>
        </p:txBody>
      </p:sp>
      <p:sp>
        <p:nvSpPr>
          <p:cNvPr id="11" name="正方形/長方形 10">
            <a:extLst>
              <a:ext uri="{FF2B5EF4-FFF2-40B4-BE49-F238E27FC236}">
                <a16:creationId xmlns:a16="http://schemas.microsoft.com/office/drawing/2014/main" id="{D8087CE6-C4A1-483C-ACC5-AF03311B1E11}"/>
              </a:ext>
            </a:extLst>
          </p:cNvPr>
          <p:cNvSpPr/>
          <p:nvPr/>
        </p:nvSpPr>
        <p:spPr>
          <a:xfrm>
            <a:off x="3225265" y="7451927"/>
            <a:ext cx="7263878" cy="807126"/>
          </a:xfrm>
          <a:prstGeom prst="rect">
            <a:avLst/>
          </a:prstGeom>
          <a:solidFill>
            <a:srgbClr val="4472C4"/>
          </a:solidFill>
        </p:spPr>
        <p:txBody>
          <a:bodyPr wrap="square" tIns="144000">
            <a:spAutoFit/>
          </a:bodyPr>
          <a:lstStyle/>
          <a:p>
            <a:pPr algn="ctr"/>
            <a:r>
              <a:rPr lang="ja-JP" altLang="en-US" sz="4000" dirty="0">
                <a:solidFill>
                  <a:schemeClr val="bg1"/>
                </a:solidFill>
              </a:rPr>
              <a:t>どんな事例がでましたか？</a:t>
            </a:r>
          </a:p>
        </p:txBody>
      </p:sp>
    </p:spTree>
    <p:extLst>
      <p:ext uri="{BB962C8B-B14F-4D97-AF65-F5344CB8AC3E}">
        <p14:creationId xmlns:p14="http://schemas.microsoft.com/office/powerpoint/2010/main" val="4234987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実践！クレーム対応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33</a:t>
            </a:fld>
            <a:endParaRPr kumimoji="1" lang="ja-JP" altLang="en-US" dirty="0"/>
          </a:p>
        </p:txBody>
      </p:sp>
      <p:sp>
        <p:nvSpPr>
          <p:cNvPr id="4" name="テキスト ボックス 3">
            <a:extLst>
              <a:ext uri="{FF2B5EF4-FFF2-40B4-BE49-F238E27FC236}">
                <a16:creationId xmlns:a16="http://schemas.microsoft.com/office/drawing/2014/main" id="{44C2977F-2E45-43C4-9B70-78A8C433DFC5}"/>
              </a:ext>
            </a:extLst>
          </p:cNvPr>
          <p:cNvSpPr txBox="1"/>
          <p:nvPr/>
        </p:nvSpPr>
        <p:spPr>
          <a:xfrm>
            <a:off x="942866" y="2743200"/>
            <a:ext cx="11828681" cy="1323439"/>
          </a:xfrm>
          <a:prstGeom prst="rect">
            <a:avLst/>
          </a:prstGeom>
          <a:noFill/>
        </p:spPr>
        <p:txBody>
          <a:bodyPr wrap="square" rtlCol="0">
            <a:spAutoFit/>
          </a:bodyPr>
          <a:lstStyle/>
          <a:p>
            <a:pPr algn="l"/>
            <a:r>
              <a:rPr kumimoji="1" lang="ja-JP" altLang="en-US" sz="4000" dirty="0">
                <a:latin typeface="メイリオ" panose="020B0604030504040204" pitchFamily="50" charset="-128"/>
                <a:ea typeface="メイリオ" panose="020B0604030504040204" pitchFamily="50" charset="-128"/>
              </a:rPr>
              <a:t>クレームが起こってしまった時の対処法について考えましょう。</a:t>
            </a:r>
          </a:p>
        </p:txBody>
      </p:sp>
      <p:sp>
        <p:nvSpPr>
          <p:cNvPr id="5" name="テキスト ボックス 4">
            <a:extLst>
              <a:ext uri="{FF2B5EF4-FFF2-40B4-BE49-F238E27FC236}">
                <a16:creationId xmlns:a16="http://schemas.microsoft.com/office/drawing/2014/main" id="{F2C84ECB-5CC5-4B7D-B874-D8349006604B}"/>
              </a:ext>
            </a:extLst>
          </p:cNvPr>
          <p:cNvSpPr txBox="1"/>
          <p:nvPr/>
        </p:nvSpPr>
        <p:spPr>
          <a:xfrm>
            <a:off x="942866" y="5510888"/>
            <a:ext cx="11491387" cy="707886"/>
          </a:xfrm>
          <a:prstGeom prst="rect">
            <a:avLst/>
          </a:prstGeom>
          <a:noFill/>
        </p:spPr>
        <p:txBody>
          <a:bodyPr wrap="square" rtlCol="0">
            <a:spAutoFit/>
          </a:bodyPr>
          <a:lstStyle/>
          <a:p>
            <a:pPr algn="l"/>
            <a:r>
              <a:rPr kumimoji="1" lang="ja-JP" altLang="en-US" sz="4000" dirty="0">
                <a:latin typeface="メイリオ" panose="020B0604030504040204" pitchFamily="50" charset="-128"/>
                <a:ea typeface="メイリオ" panose="020B0604030504040204" pitchFamily="50" charset="-128"/>
              </a:rPr>
              <a:t>悪質なクレーマーとは分けて考えます</a:t>
            </a:r>
          </a:p>
        </p:txBody>
      </p:sp>
    </p:spTree>
    <p:extLst>
      <p:ext uri="{BB962C8B-B14F-4D97-AF65-F5344CB8AC3E}">
        <p14:creationId xmlns:p14="http://schemas.microsoft.com/office/powerpoint/2010/main" val="3725949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実践！クレーム対応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34</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6340197" cy="707886"/>
          </a:xfrm>
          <a:prstGeom prst="rect">
            <a:avLst/>
          </a:prstGeom>
        </p:spPr>
        <p:txBody>
          <a:bodyPr wrap="none">
            <a:spAutoFit/>
          </a:bodyPr>
          <a:lstStyle/>
          <a:p>
            <a:r>
              <a:rPr lang="ja-JP" altLang="en-US" sz="4000" b="1" dirty="0">
                <a:solidFill>
                  <a:schemeClr val="accent1"/>
                </a:solidFill>
              </a:rPr>
              <a:t>正しいクレーム対応の手順</a:t>
            </a:r>
          </a:p>
        </p:txBody>
      </p:sp>
      <p:sp>
        <p:nvSpPr>
          <p:cNvPr id="7" name="正方形/長方形 6">
            <a:extLst>
              <a:ext uri="{FF2B5EF4-FFF2-40B4-BE49-F238E27FC236}">
                <a16:creationId xmlns:a16="http://schemas.microsoft.com/office/drawing/2014/main" id="{E47DD39B-CC00-46F3-9200-4372603991CC}"/>
              </a:ext>
            </a:extLst>
          </p:cNvPr>
          <p:cNvSpPr/>
          <p:nvPr/>
        </p:nvSpPr>
        <p:spPr>
          <a:xfrm>
            <a:off x="942866" y="3697268"/>
            <a:ext cx="11828681" cy="1800493"/>
          </a:xfrm>
          <a:prstGeom prst="rect">
            <a:avLst/>
          </a:prstGeom>
        </p:spPr>
        <p:txBody>
          <a:bodyPr wrap="square">
            <a:spAutoFit/>
          </a:bodyPr>
          <a:lstStyle/>
          <a:p>
            <a:pPr>
              <a:spcAft>
                <a:spcPts val="1800"/>
              </a:spcAft>
            </a:pPr>
            <a:r>
              <a:rPr lang="ja-JP" altLang="en-US" sz="3200" dirty="0"/>
              <a:t>クレームをつけるということは、何かに対して怒っている＝感情が高ぶっている状態。</a:t>
            </a:r>
            <a:endParaRPr lang="en-US" altLang="ja-JP" sz="3200" dirty="0"/>
          </a:p>
          <a:p>
            <a:r>
              <a:rPr lang="ja-JP" altLang="en-US" sz="3200" dirty="0"/>
              <a:t>対応の基本は、まずその</a:t>
            </a:r>
            <a:r>
              <a:rPr lang="ja-JP" altLang="en-US" sz="3200" b="1" dirty="0"/>
              <a:t>怒りを鎮める</a:t>
            </a:r>
            <a:r>
              <a:rPr lang="ja-JP" altLang="en-US" sz="3200" dirty="0"/>
              <a:t>こと。</a:t>
            </a:r>
          </a:p>
        </p:txBody>
      </p:sp>
      <p:sp>
        <p:nvSpPr>
          <p:cNvPr id="8" name="テキスト ボックス 7">
            <a:extLst>
              <a:ext uri="{FF2B5EF4-FFF2-40B4-BE49-F238E27FC236}">
                <a16:creationId xmlns:a16="http://schemas.microsoft.com/office/drawing/2014/main" id="{570C9A81-1F44-4899-A72E-78D822BDBB15}"/>
              </a:ext>
            </a:extLst>
          </p:cNvPr>
          <p:cNvSpPr txBox="1"/>
          <p:nvPr/>
        </p:nvSpPr>
        <p:spPr>
          <a:xfrm>
            <a:off x="942866" y="6812280"/>
            <a:ext cx="11828681" cy="1545790"/>
          </a:xfrm>
          <a:prstGeom prst="rect">
            <a:avLst/>
          </a:prstGeom>
          <a:solidFill>
            <a:srgbClr val="4472C4"/>
          </a:solidFill>
          <a:ln>
            <a:noFill/>
          </a:ln>
        </p:spPr>
        <p:txBody>
          <a:bodyPr wrap="square" tIns="144000" rtlCol="0">
            <a:spAutoFit/>
          </a:bodyPr>
          <a:lstStyle/>
          <a:p>
            <a:pPr algn="l"/>
            <a:r>
              <a:rPr kumimoji="1" lang="ja-JP" altLang="en-US" sz="4400" b="1" dirty="0">
                <a:solidFill>
                  <a:schemeClr val="bg1"/>
                </a:solidFill>
                <a:latin typeface="メイリオ" panose="020B0604030504040204" pitchFamily="50" charset="-128"/>
                <a:ea typeface="メイリオ" panose="020B0604030504040204" pitchFamily="50" charset="-128"/>
              </a:rPr>
              <a:t>医院で共通認識として統一すべきことは</a:t>
            </a:r>
            <a:r>
              <a:rPr kumimoji="1" lang="en-US" altLang="ja-JP" sz="4400" b="1" dirty="0">
                <a:solidFill>
                  <a:schemeClr val="bg1"/>
                </a:solidFill>
                <a:latin typeface="メイリオ" panose="020B0604030504040204" pitchFamily="50" charset="-128"/>
                <a:ea typeface="メイリオ" panose="020B0604030504040204" pitchFamily="50" charset="-128"/>
              </a:rPr>
              <a:t>1</a:t>
            </a:r>
            <a:r>
              <a:rPr kumimoji="1" lang="ja-JP" altLang="en-US" sz="4400" b="1" dirty="0">
                <a:solidFill>
                  <a:schemeClr val="bg1"/>
                </a:solidFill>
                <a:latin typeface="メイリオ" panose="020B0604030504040204" pitchFamily="50" charset="-128"/>
                <a:ea typeface="メイリオ" panose="020B0604030504040204" pitchFamily="50" charset="-128"/>
              </a:rPr>
              <a:t>次対応です。</a:t>
            </a:r>
          </a:p>
        </p:txBody>
      </p:sp>
    </p:spTree>
    <p:extLst>
      <p:ext uri="{BB962C8B-B14F-4D97-AF65-F5344CB8AC3E}">
        <p14:creationId xmlns:p14="http://schemas.microsoft.com/office/powerpoint/2010/main" val="973566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実践！クレーム対応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35</a:t>
            </a:fld>
            <a:endParaRPr kumimoji="1" lang="ja-JP" altLang="en-US" dirty="0"/>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744861"/>
            <a:ext cx="11828681" cy="4247317"/>
          </a:xfrm>
          <a:prstGeom prst="rect">
            <a:avLst/>
          </a:prstGeom>
        </p:spPr>
        <p:txBody>
          <a:bodyPr wrap="square">
            <a:spAutoFit/>
          </a:bodyPr>
          <a:lstStyle/>
          <a:p>
            <a:pPr>
              <a:spcAft>
                <a:spcPts val="1200"/>
              </a:spcAft>
            </a:pPr>
            <a:r>
              <a:rPr lang="ja-JP" altLang="en-US" sz="4000" dirty="0"/>
              <a:t>クレームが起こった時、</a:t>
            </a:r>
            <a:endParaRPr lang="en-US" altLang="ja-JP" sz="4000" dirty="0"/>
          </a:p>
          <a:p>
            <a:pPr>
              <a:spcAft>
                <a:spcPts val="1200"/>
              </a:spcAft>
            </a:pPr>
            <a:r>
              <a:rPr lang="ja-JP" altLang="en-US" sz="4000" dirty="0"/>
              <a:t>「まず謝罪すべき」という考えと、こちらに非があるのか不明な状態の時は、「謝罪はすべきではない」、という考えがあります。</a:t>
            </a:r>
            <a:endParaRPr lang="en-US" altLang="ja-JP" sz="4000" dirty="0"/>
          </a:p>
          <a:p>
            <a:pPr>
              <a:spcAft>
                <a:spcPts val="1200"/>
              </a:spcAft>
            </a:pPr>
            <a:endParaRPr lang="en-US" altLang="ja-JP" sz="4000" dirty="0"/>
          </a:p>
          <a:p>
            <a:pPr>
              <a:spcAft>
                <a:spcPts val="1200"/>
              </a:spcAft>
            </a:pPr>
            <a:r>
              <a:rPr lang="ja-JP" altLang="en-US" sz="4000" dirty="0"/>
              <a:t>あなたはどう思いますか？</a:t>
            </a:r>
          </a:p>
        </p:txBody>
      </p:sp>
      <p:sp>
        <p:nvSpPr>
          <p:cNvPr id="11" name="正方形/長方形 10">
            <a:extLst>
              <a:ext uri="{FF2B5EF4-FFF2-40B4-BE49-F238E27FC236}">
                <a16:creationId xmlns:a16="http://schemas.microsoft.com/office/drawing/2014/main" id="{F8EF64B7-7121-40F0-9117-563AD4A47206}"/>
              </a:ext>
            </a:extLst>
          </p:cNvPr>
          <p:cNvSpPr/>
          <p:nvPr/>
        </p:nvSpPr>
        <p:spPr>
          <a:xfrm>
            <a:off x="942866" y="2432511"/>
            <a:ext cx="2832827" cy="830997"/>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4800" dirty="0">
                <a:highlight>
                  <a:srgbClr val="00FF00"/>
                </a:highlight>
                <a:latin typeface="メイリオ" panose="020B0604030504040204" pitchFamily="50" charset="-128"/>
                <a:ea typeface="メイリオ" panose="020B0604030504040204" pitchFamily="50" charset="-128"/>
              </a:rPr>
              <a:t>Question</a:t>
            </a:r>
            <a:endParaRPr lang="ja-JP" altLang="en-US" sz="4800" dirty="0">
              <a:highlight>
                <a:srgbClr val="00FF00"/>
              </a:highligh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22854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実践！クレーム対応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36</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6340197" cy="707886"/>
          </a:xfrm>
          <a:prstGeom prst="rect">
            <a:avLst/>
          </a:prstGeom>
        </p:spPr>
        <p:txBody>
          <a:bodyPr wrap="none">
            <a:spAutoFit/>
          </a:bodyPr>
          <a:lstStyle/>
          <a:p>
            <a:r>
              <a:rPr lang="ja-JP" altLang="en-US" sz="4000" b="1" dirty="0">
                <a:solidFill>
                  <a:schemeClr val="accent1"/>
                </a:solidFill>
              </a:rPr>
              <a:t>正しいクレーム対応の手順</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11830483" cy="646331"/>
          </a:xfrm>
          <a:prstGeom prst="rect">
            <a:avLst/>
          </a:prstGeom>
        </p:spPr>
        <p:txBody>
          <a:bodyPr wrap="none">
            <a:spAutoFit/>
          </a:bodyPr>
          <a:lstStyle/>
          <a:p>
            <a:r>
              <a:rPr lang="ja-JP" altLang="en-US" sz="3600" b="1" dirty="0"/>
              <a:t>① まず謝罪。そして患者さんの話をよく聞き、理解する</a:t>
            </a:r>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954107"/>
          </a:xfrm>
          <a:prstGeom prst="rect">
            <a:avLst/>
          </a:prstGeom>
        </p:spPr>
        <p:txBody>
          <a:bodyPr wrap="square">
            <a:spAutoFit/>
          </a:bodyPr>
          <a:lstStyle/>
          <a:p>
            <a:r>
              <a:rPr lang="ja-JP" altLang="en-US" sz="2800" dirty="0"/>
              <a:t>まずは仕事の手を止めて、</a:t>
            </a:r>
            <a:r>
              <a:rPr lang="ja-JP" altLang="en-US" sz="2800" dirty="0">
                <a:highlight>
                  <a:srgbClr val="FFFF00"/>
                </a:highlight>
              </a:rPr>
              <a:t>不快な思いをさせてしまったことに対してのみ</a:t>
            </a:r>
            <a:r>
              <a:rPr lang="ja-JP" altLang="en-US" sz="2800" dirty="0"/>
              <a:t>謝ります。</a:t>
            </a:r>
          </a:p>
        </p:txBody>
      </p:sp>
      <p:sp>
        <p:nvSpPr>
          <p:cNvPr id="8" name="正方形/長方形 7">
            <a:extLst>
              <a:ext uri="{FF2B5EF4-FFF2-40B4-BE49-F238E27FC236}">
                <a16:creationId xmlns:a16="http://schemas.microsoft.com/office/drawing/2014/main" id="{84C9A09E-361E-4B0F-89A1-71DBB3683DE6}"/>
              </a:ext>
            </a:extLst>
          </p:cNvPr>
          <p:cNvSpPr/>
          <p:nvPr/>
        </p:nvSpPr>
        <p:spPr>
          <a:xfrm>
            <a:off x="1663099" y="6824881"/>
            <a:ext cx="11108447" cy="954107"/>
          </a:xfrm>
          <a:prstGeom prst="rect">
            <a:avLst/>
          </a:prstGeom>
        </p:spPr>
        <p:txBody>
          <a:bodyPr wrap="square">
            <a:spAutoFit/>
          </a:bodyPr>
          <a:lstStyle/>
          <a:p>
            <a:r>
              <a:rPr lang="ja-JP" altLang="en-US" sz="2800" dirty="0"/>
              <a:t>患者さんが言うことを反復しながら、話を聞いていきましょう。いわゆる「オウム返し」です。</a:t>
            </a:r>
          </a:p>
        </p:txBody>
      </p:sp>
      <p:sp>
        <p:nvSpPr>
          <p:cNvPr id="9" name="正方形/長方形 8">
            <a:extLst>
              <a:ext uri="{FF2B5EF4-FFF2-40B4-BE49-F238E27FC236}">
                <a16:creationId xmlns:a16="http://schemas.microsoft.com/office/drawing/2014/main" id="{F66BB987-7B35-400F-A654-54374ADD459B}"/>
              </a:ext>
            </a:extLst>
          </p:cNvPr>
          <p:cNvSpPr/>
          <p:nvPr/>
        </p:nvSpPr>
        <p:spPr>
          <a:xfrm>
            <a:off x="1663097" y="5691487"/>
            <a:ext cx="11108447" cy="954107"/>
          </a:xfrm>
          <a:prstGeom prst="rect">
            <a:avLst/>
          </a:prstGeom>
        </p:spPr>
        <p:txBody>
          <a:bodyPr wrap="square">
            <a:spAutoFit/>
          </a:bodyPr>
          <a:lstStyle/>
          <a:p>
            <a:r>
              <a:rPr lang="ja-JP" altLang="en-US" sz="2800" dirty="0"/>
              <a:t>クレームを受けているときは、</a:t>
            </a:r>
            <a:r>
              <a:rPr lang="ja-JP" altLang="en-US" sz="2800" dirty="0">
                <a:highlight>
                  <a:srgbClr val="FFFF00"/>
                </a:highlight>
              </a:rPr>
              <a:t>途中で言葉を挟まず</a:t>
            </a:r>
            <a:r>
              <a:rPr lang="ja-JP" altLang="en-US" sz="2800" dirty="0"/>
              <a:t>、相槌や間をとりながら丁寧に話を聞きます。</a:t>
            </a:r>
          </a:p>
        </p:txBody>
      </p:sp>
      <p:sp>
        <p:nvSpPr>
          <p:cNvPr id="10" name="正方形/長方形 9">
            <a:extLst>
              <a:ext uri="{FF2B5EF4-FFF2-40B4-BE49-F238E27FC236}">
                <a16:creationId xmlns:a16="http://schemas.microsoft.com/office/drawing/2014/main" id="{506AFC8D-2B06-44DF-95C2-8F3CBAAC72FD}"/>
              </a:ext>
            </a:extLst>
          </p:cNvPr>
          <p:cNvSpPr/>
          <p:nvPr/>
        </p:nvSpPr>
        <p:spPr>
          <a:xfrm>
            <a:off x="1663097" y="8091355"/>
            <a:ext cx="11108447" cy="523220"/>
          </a:xfrm>
          <a:prstGeom prst="rect">
            <a:avLst/>
          </a:prstGeom>
        </p:spPr>
        <p:txBody>
          <a:bodyPr wrap="square">
            <a:spAutoFit/>
          </a:bodyPr>
          <a:lstStyle/>
          <a:p>
            <a:r>
              <a:rPr lang="ja-JP" altLang="en-US" sz="2800" dirty="0"/>
              <a:t>出来るだけ</a:t>
            </a:r>
            <a:r>
              <a:rPr lang="ja-JP" altLang="en-US" sz="2800" dirty="0">
                <a:highlight>
                  <a:srgbClr val="FFFF00"/>
                </a:highlight>
              </a:rPr>
              <a:t>メモを取りながら</a:t>
            </a:r>
            <a:r>
              <a:rPr lang="ja-JP" altLang="en-US" sz="2800" dirty="0"/>
              <a:t>聞くようにします。</a:t>
            </a:r>
          </a:p>
        </p:txBody>
      </p:sp>
    </p:spTree>
    <p:extLst>
      <p:ext uri="{BB962C8B-B14F-4D97-AF65-F5344CB8AC3E}">
        <p14:creationId xmlns:p14="http://schemas.microsoft.com/office/powerpoint/2010/main" val="1570527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実践！クレーム対応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37</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6340197" cy="707886"/>
          </a:xfrm>
          <a:prstGeom prst="rect">
            <a:avLst/>
          </a:prstGeom>
        </p:spPr>
        <p:txBody>
          <a:bodyPr wrap="none">
            <a:spAutoFit/>
          </a:bodyPr>
          <a:lstStyle/>
          <a:p>
            <a:r>
              <a:rPr lang="ja-JP" altLang="en-US" sz="4000" b="1" dirty="0">
                <a:solidFill>
                  <a:schemeClr val="accent1"/>
                </a:solidFill>
              </a:rPr>
              <a:t>正しいクレーム対応の手順</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8494633" cy="646331"/>
          </a:xfrm>
          <a:prstGeom prst="rect">
            <a:avLst/>
          </a:prstGeom>
        </p:spPr>
        <p:txBody>
          <a:bodyPr wrap="none">
            <a:spAutoFit/>
          </a:bodyPr>
          <a:lstStyle/>
          <a:p>
            <a:r>
              <a:rPr lang="ja-JP" altLang="en-US" sz="3600" b="1" dirty="0"/>
              <a:t>②言葉遣いに気をつけ、冷静に対応する</a:t>
            </a:r>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954107"/>
          </a:xfrm>
          <a:prstGeom prst="rect">
            <a:avLst/>
          </a:prstGeom>
        </p:spPr>
        <p:txBody>
          <a:bodyPr wrap="square">
            <a:spAutoFit/>
          </a:bodyPr>
          <a:lstStyle/>
          <a:p>
            <a:r>
              <a:rPr lang="ja-JP" altLang="en-US" sz="2800" dirty="0"/>
              <a:t>患者さんの言動に対して</a:t>
            </a:r>
            <a:r>
              <a:rPr lang="ja-JP" altLang="en-US" sz="2800" dirty="0">
                <a:highlight>
                  <a:srgbClr val="FFFF00"/>
                </a:highlight>
              </a:rPr>
              <a:t>感情的に言い返すのは</a:t>
            </a:r>
            <a:r>
              <a:rPr lang="ja-JP" altLang="en-US" sz="2800" dirty="0"/>
              <a:t>、火に油を注ぐことになるので</a:t>
            </a:r>
            <a:r>
              <a:rPr lang="ja-JP" altLang="en-US" sz="2800" dirty="0">
                <a:highlight>
                  <a:srgbClr val="FFFF00"/>
                </a:highlight>
              </a:rPr>
              <a:t>厳禁</a:t>
            </a:r>
            <a:r>
              <a:rPr lang="ja-JP" altLang="en-US" sz="2800" dirty="0"/>
              <a:t>。</a:t>
            </a:r>
          </a:p>
        </p:txBody>
      </p:sp>
      <p:sp>
        <p:nvSpPr>
          <p:cNvPr id="9" name="正方形/長方形 8">
            <a:extLst>
              <a:ext uri="{FF2B5EF4-FFF2-40B4-BE49-F238E27FC236}">
                <a16:creationId xmlns:a16="http://schemas.microsoft.com/office/drawing/2014/main" id="{F66BB987-7B35-400F-A654-54374ADD459B}"/>
              </a:ext>
            </a:extLst>
          </p:cNvPr>
          <p:cNvSpPr/>
          <p:nvPr/>
        </p:nvSpPr>
        <p:spPr>
          <a:xfrm>
            <a:off x="1663097" y="5558407"/>
            <a:ext cx="11108447" cy="954107"/>
          </a:xfrm>
          <a:prstGeom prst="rect">
            <a:avLst/>
          </a:prstGeom>
        </p:spPr>
        <p:txBody>
          <a:bodyPr wrap="square">
            <a:spAutoFit/>
          </a:bodyPr>
          <a:lstStyle/>
          <a:p>
            <a:r>
              <a:rPr lang="ja-JP" altLang="en-US" sz="2800" dirty="0"/>
              <a:t>早口や、ボソボソとした話し方は、話を聞き取りにくいので、さらに相手をイライラさせてしまう。</a:t>
            </a:r>
          </a:p>
        </p:txBody>
      </p:sp>
      <p:sp>
        <p:nvSpPr>
          <p:cNvPr id="10" name="正方形/長方形 9">
            <a:extLst>
              <a:ext uri="{FF2B5EF4-FFF2-40B4-BE49-F238E27FC236}">
                <a16:creationId xmlns:a16="http://schemas.microsoft.com/office/drawing/2014/main" id="{506AFC8D-2B06-44DF-95C2-8F3CBAAC72FD}"/>
              </a:ext>
            </a:extLst>
          </p:cNvPr>
          <p:cNvSpPr/>
          <p:nvPr/>
        </p:nvSpPr>
        <p:spPr>
          <a:xfrm>
            <a:off x="1663096" y="6912494"/>
            <a:ext cx="11108447" cy="954107"/>
          </a:xfrm>
          <a:prstGeom prst="rect">
            <a:avLst/>
          </a:prstGeom>
        </p:spPr>
        <p:txBody>
          <a:bodyPr wrap="square">
            <a:spAutoFit/>
          </a:bodyPr>
          <a:lstStyle/>
          <a:p>
            <a:r>
              <a:rPr lang="en-US" altLang="ja-JP" sz="2800" dirty="0"/>
              <a:t>1</a:t>
            </a:r>
            <a:r>
              <a:rPr lang="ja-JP" altLang="en-US" sz="2800" dirty="0"/>
              <a:t>次対応では</a:t>
            </a:r>
            <a:r>
              <a:rPr lang="ja-JP" altLang="en-US" sz="2800" dirty="0">
                <a:highlight>
                  <a:srgbClr val="FFFF00"/>
                </a:highlight>
              </a:rPr>
              <a:t>不快な思いをさせたことのみ謝罪する</a:t>
            </a:r>
            <a:r>
              <a:rPr lang="ja-JP" altLang="en-US" sz="2800" dirty="0"/>
              <a:t>ようにします。「すべてこちらの責任です」とは言わないようにします。</a:t>
            </a:r>
          </a:p>
        </p:txBody>
      </p:sp>
    </p:spTree>
    <p:extLst>
      <p:ext uri="{BB962C8B-B14F-4D97-AF65-F5344CB8AC3E}">
        <p14:creationId xmlns:p14="http://schemas.microsoft.com/office/powerpoint/2010/main" val="1780625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実践！クレーム対応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38</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6340197" cy="707886"/>
          </a:xfrm>
          <a:prstGeom prst="rect">
            <a:avLst/>
          </a:prstGeom>
        </p:spPr>
        <p:txBody>
          <a:bodyPr wrap="none">
            <a:spAutoFit/>
          </a:bodyPr>
          <a:lstStyle/>
          <a:p>
            <a:r>
              <a:rPr lang="ja-JP" altLang="en-US" sz="4000" b="1" dirty="0">
                <a:solidFill>
                  <a:schemeClr val="accent1"/>
                </a:solidFill>
              </a:rPr>
              <a:t>正しいクレーム対応の手順</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9983823" cy="646331"/>
          </a:xfrm>
          <a:prstGeom prst="rect">
            <a:avLst/>
          </a:prstGeom>
        </p:spPr>
        <p:txBody>
          <a:bodyPr wrap="none">
            <a:spAutoFit/>
          </a:bodyPr>
          <a:lstStyle/>
          <a:p>
            <a:r>
              <a:rPr lang="ja-JP" altLang="en-US" sz="3600" b="1" dirty="0"/>
              <a:t>③ 誠実に対応する。必要ならば、責任者を呼ぶ</a:t>
            </a:r>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954107"/>
          </a:xfrm>
          <a:prstGeom prst="rect">
            <a:avLst/>
          </a:prstGeom>
        </p:spPr>
        <p:txBody>
          <a:bodyPr wrap="square">
            <a:spAutoFit/>
          </a:bodyPr>
          <a:lstStyle/>
          <a:p>
            <a:r>
              <a:rPr lang="ja-JP" altLang="en-US" sz="2800" dirty="0"/>
              <a:t>患者さんの要望に対して、その場で</a:t>
            </a:r>
            <a:r>
              <a:rPr lang="ja-JP" altLang="en-US" sz="2800" dirty="0">
                <a:highlight>
                  <a:srgbClr val="FFFF00"/>
                </a:highlight>
              </a:rPr>
              <a:t>すぐに対応出来る場合は最優先で対処</a:t>
            </a:r>
            <a:r>
              <a:rPr lang="ja-JP" altLang="en-US" sz="2800" dirty="0"/>
              <a:t>します。</a:t>
            </a:r>
          </a:p>
        </p:txBody>
      </p:sp>
      <p:sp>
        <p:nvSpPr>
          <p:cNvPr id="8" name="正方形/長方形 7">
            <a:extLst>
              <a:ext uri="{FF2B5EF4-FFF2-40B4-BE49-F238E27FC236}">
                <a16:creationId xmlns:a16="http://schemas.microsoft.com/office/drawing/2014/main" id="{84C9A09E-361E-4B0F-89A1-71DBB3683DE6}"/>
              </a:ext>
            </a:extLst>
          </p:cNvPr>
          <p:cNvSpPr/>
          <p:nvPr/>
        </p:nvSpPr>
        <p:spPr>
          <a:xfrm>
            <a:off x="1663099" y="6824881"/>
            <a:ext cx="11108447" cy="1384995"/>
          </a:xfrm>
          <a:prstGeom prst="rect">
            <a:avLst/>
          </a:prstGeom>
        </p:spPr>
        <p:txBody>
          <a:bodyPr wrap="square">
            <a:spAutoFit/>
          </a:bodyPr>
          <a:lstStyle/>
          <a:p>
            <a:r>
              <a:rPr lang="en-US" altLang="ja-JP" sz="2800" dirty="0"/>
              <a:t>1</a:t>
            </a:r>
            <a:r>
              <a:rPr lang="ja-JP" altLang="en-US" sz="2800" dirty="0"/>
              <a:t>次対応の謝罪をしても</a:t>
            </a:r>
            <a:r>
              <a:rPr lang="ja-JP" altLang="en-US" sz="2800" dirty="0">
                <a:highlight>
                  <a:srgbClr val="FFFF00"/>
                </a:highlight>
              </a:rPr>
              <a:t>患者さんの怒りが収まらない場合</a:t>
            </a:r>
            <a:r>
              <a:rPr lang="ja-JP" altLang="en-US" sz="2800" dirty="0"/>
              <a:t>や、</a:t>
            </a:r>
            <a:r>
              <a:rPr lang="ja-JP" altLang="en-US" sz="2800" dirty="0">
                <a:highlight>
                  <a:srgbClr val="FFFF00"/>
                </a:highlight>
              </a:rPr>
              <a:t>解決策がわからない場合</a:t>
            </a:r>
            <a:r>
              <a:rPr lang="ja-JP" altLang="en-US" sz="2800" dirty="0"/>
              <a:t>は、無理して解決しようとせずに、院長など</a:t>
            </a:r>
            <a:r>
              <a:rPr lang="ja-JP" altLang="en-US" sz="2800" dirty="0">
                <a:highlight>
                  <a:srgbClr val="FFFF00"/>
                </a:highlight>
              </a:rPr>
              <a:t>責任者を呼んで対応</a:t>
            </a:r>
            <a:r>
              <a:rPr lang="ja-JP" altLang="en-US" sz="2800" dirty="0"/>
              <a:t>します。</a:t>
            </a:r>
          </a:p>
        </p:txBody>
      </p:sp>
      <p:sp>
        <p:nvSpPr>
          <p:cNvPr id="9" name="正方形/長方形 8">
            <a:extLst>
              <a:ext uri="{FF2B5EF4-FFF2-40B4-BE49-F238E27FC236}">
                <a16:creationId xmlns:a16="http://schemas.microsoft.com/office/drawing/2014/main" id="{F66BB987-7B35-400F-A654-54374ADD459B}"/>
              </a:ext>
            </a:extLst>
          </p:cNvPr>
          <p:cNvSpPr/>
          <p:nvPr/>
        </p:nvSpPr>
        <p:spPr>
          <a:xfrm>
            <a:off x="1663097" y="5558407"/>
            <a:ext cx="11108447" cy="954107"/>
          </a:xfrm>
          <a:prstGeom prst="rect">
            <a:avLst/>
          </a:prstGeom>
        </p:spPr>
        <p:txBody>
          <a:bodyPr wrap="square">
            <a:spAutoFit/>
          </a:bodyPr>
          <a:lstStyle/>
          <a:p>
            <a:r>
              <a:rPr lang="ja-JP" altLang="en-US" sz="2800" dirty="0"/>
              <a:t>すぐに対応できない場合は、対処に必要な時間を調べ、患者さんに伝えるようにしましょう。</a:t>
            </a:r>
          </a:p>
        </p:txBody>
      </p:sp>
      <p:sp>
        <p:nvSpPr>
          <p:cNvPr id="10" name="正方形/長方形 9">
            <a:extLst>
              <a:ext uri="{FF2B5EF4-FFF2-40B4-BE49-F238E27FC236}">
                <a16:creationId xmlns:a16="http://schemas.microsoft.com/office/drawing/2014/main" id="{506AFC8D-2B06-44DF-95C2-8F3CBAAC72FD}"/>
              </a:ext>
            </a:extLst>
          </p:cNvPr>
          <p:cNvSpPr/>
          <p:nvPr/>
        </p:nvSpPr>
        <p:spPr>
          <a:xfrm>
            <a:off x="1663097" y="8522243"/>
            <a:ext cx="11108447" cy="954107"/>
          </a:xfrm>
          <a:prstGeom prst="rect">
            <a:avLst/>
          </a:prstGeom>
        </p:spPr>
        <p:txBody>
          <a:bodyPr wrap="square">
            <a:spAutoFit/>
          </a:bodyPr>
          <a:lstStyle/>
          <a:p>
            <a:r>
              <a:rPr lang="ja-JP" altLang="en-US" sz="2800" dirty="0"/>
              <a:t>責任者を呼ぶときには、「責任者を呼んで参ります。少々お待ちいただいてもよろしいでしょうか？」と承諾を得る。</a:t>
            </a:r>
          </a:p>
        </p:txBody>
      </p:sp>
    </p:spTree>
    <p:extLst>
      <p:ext uri="{BB962C8B-B14F-4D97-AF65-F5344CB8AC3E}">
        <p14:creationId xmlns:p14="http://schemas.microsoft.com/office/powerpoint/2010/main" val="3004086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実践！クレーム対応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39</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7" y="2515431"/>
            <a:ext cx="6340197" cy="707886"/>
          </a:xfrm>
          <a:prstGeom prst="rect">
            <a:avLst/>
          </a:prstGeom>
        </p:spPr>
        <p:txBody>
          <a:bodyPr wrap="none">
            <a:spAutoFit/>
          </a:bodyPr>
          <a:lstStyle/>
          <a:p>
            <a:r>
              <a:rPr lang="ja-JP" altLang="en-US" sz="4000" b="1" dirty="0">
                <a:solidFill>
                  <a:schemeClr val="accent1"/>
                </a:solidFill>
              </a:rPr>
              <a:t>正しいクレーム対応の手順</a:t>
            </a:r>
          </a:p>
        </p:txBody>
      </p:sp>
      <p:sp>
        <p:nvSpPr>
          <p:cNvPr id="11" name="正方形/長方形 10">
            <a:extLst>
              <a:ext uri="{FF2B5EF4-FFF2-40B4-BE49-F238E27FC236}">
                <a16:creationId xmlns:a16="http://schemas.microsoft.com/office/drawing/2014/main" id="{CF925803-883F-4FCD-9859-BD016970F916}"/>
              </a:ext>
            </a:extLst>
          </p:cNvPr>
          <p:cNvSpPr/>
          <p:nvPr/>
        </p:nvSpPr>
        <p:spPr>
          <a:xfrm>
            <a:off x="942866" y="6348403"/>
            <a:ext cx="11828681" cy="1545790"/>
          </a:xfrm>
          <a:prstGeom prst="rect">
            <a:avLst/>
          </a:prstGeom>
          <a:solidFill>
            <a:srgbClr val="4472C4"/>
          </a:solidFill>
        </p:spPr>
        <p:txBody>
          <a:bodyPr wrap="square" tIns="144000">
            <a:spAutoFit/>
          </a:bodyPr>
          <a:lstStyle/>
          <a:p>
            <a:r>
              <a:rPr lang="ja-JP" altLang="en-US" sz="4400" b="1" dirty="0">
                <a:solidFill>
                  <a:schemeClr val="bg1"/>
                </a:solidFill>
              </a:rPr>
              <a:t>③ 誠実に対応する。必要なら責任者（院長）を呼ぶ</a:t>
            </a:r>
          </a:p>
        </p:txBody>
      </p:sp>
      <p:sp>
        <p:nvSpPr>
          <p:cNvPr id="12" name="正方形/長方形 11">
            <a:extLst>
              <a:ext uri="{FF2B5EF4-FFF2-40B4-BE49-F238E27FC236}">
                <a16:creationId xmlns:a16="http://schemas.microsoft.com/office/drawing/2014/main" id="{AF27ED1F-7E3D-481B-9E92-1B55FEED01A0}"/>
              </a:ext>
            </a:extLst>
          </p:cNvPr>
          <p:cNvSpPr/>
          <p:nvPr/>
        </p:nvSpPr>
        <p:spPr>
          <a:xfrm>
            <a:off x="942866" y="3297468"/>
            <a:ext cx="11828681" cy="1545790"/>
          </a:xfrm>
          <a:prstGeom prst="rect">
            <a:avLst/>
          </a:prstGeom>
          <a:solidFill>
            <a:srgbClr val="4472C4"/>
          </a:solidFill>
        </p:spPr>
        <p:txBody>
          <a:bodyPr wrap="square" tIns="144000">
            <a:spAutoFit/>
          </a:bodyPr>
          <a:lstStyle/>
          <a:p>
            <a:r>
              <a:rPr lang="ja-JP" altLang="en-US" sz="4400" b="1" dirty="0">
                <a:solidFill>
                  <a:schemeClr val="bg1"/>
                </a:solidFill>
              </a:rPr>
              <a:t>① まず謝罪。そして患者さんの話をよく聞き、理解する</a:t>
            </a:r>
          </a:p>
        </p:txBody>
      </p:sp>
      <p:sp>
        <p:nvSpPr>
          <p:cNvPr id="13" name="正方形/長方形 12">
            <a:extLst>
              <a:ext uri="{FF2B5EF4-FFF2-40B4-BE49-F238E27FC236}">
                <a16:creationId xmlns:a16="http://schemas.microsoft.com/office/drawing/2014/main" id="{AABF052A-B01A-4DB8-A0C0-FB10BA13E13A}"/>
              </a:ext>
            </a:extLst>
          </p:cNvPr>
          <p:cNvSpPr/>
          <p:nvPr/>
        </p:nvSpPr>
        <p:spPr>
          <a:xfrm>
            <a:off x="942866" y="5162749"/>
            <a:ext cx="10341293" cy="868681"/>
          </a:xfrm>
          <a:prstGeom prst="rect">
            <a:avLst/>
          </a:prstGeom>
          <a:solidFill>
            <a:srgbClr val="4472C4"/>
          </a:solidFill>
        </p:spPr>
        <p:txBody>
          <a:bodyPr wrap="none" tIns="144000">
            <a:spAutoFit/>
          </a:bodyPr>
          <a:lstStyle/>
          <a:p>
            <a:r>
              <a:rPr lang="ja-JP" altLang="en-US" sz="4400" b="1" dirty="0">
                <a:solidFill>
                  <a:schemeClr val="bg1"/>
                </a:solidFill>
              </a:rPr>
              <a:t>②言葉遣いに気をつけ、冷静に対応する</a:t>
            </a:r>
          </a:p>
        </p:txBody>
      </p:sp>
    </p:spTree>
    <p:extLst>
      <p:ext uri="{BB962C8B-B14F-4D97-AF65-F5344CB8AC3E}">
        <p14:creationId xmlns:p14="http://schemas.microsoft.com/office/powerpoint/2010/main" val="1116876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7" name="正方形/長方形 6">
            <a:extLst>
              <a:ext uri="{FF2B5EF4-FFF2-40B4-BE49-F238E27FC236}">
                <a16:creationId xmlns:a16="http://schemas.microsoft.com/office/drawing/2014/main" id="{0976026E-80ED-421D-948D-E9A57DF2E8E8}"/>
              </a:ext>
            </a:extLst>
          </p:cNvPr>
          <p:cNvSpPr/>
          <p:nvPr/>
        </p:nvSpPr>
        <p:spPr>
          <a:xfrm>
            <a:off x="942864" y="3199104"/>
            <a:ext cx="11828681" cy="3046988"/>
          </a:xfrm>
          <a:prstGeom prst="rect">
            <a:avLst/>
          </a:prstGeom>
        </p:spPr>
        <p:txBody>
          <a:bodyPr wrap="square">
            <a:spAutoFit/>
          </a:bodyPr>
          <a:lstStyle/>
          <a:p>
            <a:pPr lvl="0">
              <a:defRPr/>
            </a:pPr>
            <a:r>
              <a:rPr lang="ja-JP" altLang="en-US" sz="4800" b="1" dirty="0">
                <a:solidFill>
                  <a:schemeClr val="bg2"/>
                </a:solidFill>
              </a:rPr>
              <a:t>１　商品・サービスに関して、直接的に損害を受けた場合の損害賠償請求</a:t>
            </a:r>
            <a:endParaRPr lang="en-US" altLang="ja-JP" sz="4800" b="1" dirty="0">
              <a:solidFill>
                <a:schemeClr val="bg2"/>
              </a:solidFill>
            </a:endParaRPr>
          </a:p>
          <a:p>
            <a:pPr lvl="0">
              <a:defRPr/>
            </a:pPr>
            <a:endParaRPr lang="ja-JP" altLang="en-US" sz="4800" b="1" dirty="0">
              <a:solidFill>
                <a:srgbClr val="4472C4"/>
              </a:solidFill>
            </a:endParaRPr>
          </a:p>
          <a:p>
            <a:pPr lvl="0">
              <a:defRPr/>
            </a:pPr>
            <a:r>
              <a:rPr lang="ja-JP" altLang="en-US" sz="4800" b="1" dirty="0"/>
              <a:t>２</a:t>
            </a:r>
            <a:r>
              <a:rPr lang="ja-JP" altLang="en-US" sz="4800" b="1" dirty="0">
                <a:solidFill>
                  <a:srgbClr val="4472C4"/>
                </a:solidFill>
              </a:rPr>
              <a:t> 　苦情。異議。「～をつける」</a:t>
            </a:r>
            <a:endParaRPr kumimoji="0" lang="ja-JP" altLang="en-US" sz="4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9" name="タイトル 1">
            <a:extLst>
              <a:ext uri="{FF2B5EF4-FFF2-40B4-BE49-F238E27FC236}">
                <a16:creationId xmlns:a16="http://schemas.microsoft.com/office/drawing/2014/main" id="{1E6788AD-74AA-4C31-A827-4C3B720D6730}"/>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クレームとはなに？</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Tree>
    <p:extLst>
      <p:ext uri="{BB962C8B-B14F-4D97-AF65-F5344CB8AC3E}">
        <p14:creationId xmlns:p14="http://schemas.microsoft.com/office/powerpoint/2010/main" val="4402397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実践！クレーム対応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40</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7" y="2515431"/>
            <a:ext cx="6340197" cy="707886"/>
          </a:xfrm>
          <a:prstGeom prst="rect">
            <a:avLst/>
          </a:prstGeom>
        </p:spPr>
        <p:txBody>
          <a:bodyPr wrap="none">
            <a:spAutoFit/>
          </a:bodyPr>
          <a:lstStyle/>
          <a:p>
            <a:r>
              <a:rPr lang="ja-JP" altLang="en-US" sz="4000" b="1" dirty="0">
                <a:solidFill>
                  <a:schemeClr val="accent1"/>
                </a:solidFill>
              </a:rPr>
              <a:t>正しいクレーム対応の手順</a:t>
            </a:r>
          </a:p>
        </p:txBody>
      </p:sp>
      <p:sp>
        <p:nvSpPr>
          <p:cNvPr id="11" name="正方形/長方形 10">
            <a:extLst>
              <a:ext uri="{FF2B5EF4-FFF2-40B4-BE49-F238E27FC236}">
                <a16:creationId xmlns:a16="http://schemas.microsoft.com/office/drawing/2014/main" id="{CF925803-883F-4FCD-9859-BD016970F916}"/>
              </a:ext>
            </a:extLst>
          </p:cNvPr>
          <p:cNvSpPr/>
          <p:nvPr/>
        </p:nvSpPr>
        <p:spPr>
          <a:xfrm>
            <a:off x="942866" y="6348403"/>
            <a:ext cx="11828681" cy="1545790"/>
          </a:xfrm>
          <a:prstGeom prst="rect">
            <a:avLst/>
          </a:prstGeom>
          <a:solidFill>
            <a:srgbClr val="4472C4"/>
          </a:solidFill>
        </p:spPr>
        <p:txBody>
          <a:bodyPr wrap="square" tIns="144000">
            <a:spAutoFit/>
          </a:bodyPr>
          <a:lstStyle/>
          <a:p>
            <a:r>
              <a:rPr lang="ja-JP" altLang="en-US" sz="4400" b="1" dirty="0">
                <a:solidFill>
                  <a:schemeClr val="bg1"/>
                </a:solidFill>
              </a:rPr>
              <a:t>③ 誠実に対応する。必要なら責任者（院長）を呼ぶ</a:t>
            </a:r>
          </a:p>
        </p:txBody>
      </p:sp>
      <p:sp>
        <p:nvSpPr>
          <p:cNvPr id="12" name="正方形/長方形 11">
            <a:extLst>
              <a:ext uri="{FF2B5EF4-FFF2-40B4-BE49-F238E27FC236}">
                <a16:creationId xmlns:a16="http://schemas.microsoft.com/office/drawing/2014/main" id="{AF27ED1F-7E3D-481B-9E92-1B55FEED01A0}"/>
              </a:ext>
            </a:extLst>
          </p:cNvPr>
          <p:cNvSpPr/>
          <p:nvPr/>
        </p:nvSpPr>
        <p:spPr>
          <a:xfrm>
            <a:off x="942866" y="3297468"/>
            <a:ext cx="11828681" cy="1545790"/>
          </a:xfrm>
          <a:prstGeom prst="rect">
            <a:avLst/>
          </a:prstGeom>
          <a:solidFill>
            <a:srgbClr val="4472C4"/>
          </a:solidFill>
        </p:spPr>
        <p:txBody>
          <a:bodyPr wrap="square" tIns="144000">
            <a:spAutoFit/>
          </a:bodyPr>
          <a:lstStyle/>
          <a:p>
            <a:r>
              <a:rPr lang="ja-JP" altLang="en-US" sz="4400" b="1" dirty="0">
                <a:solidFill>
                  <a:schemeClr val="bg1"/>
                </a:solidFill>
              </a:rPr>
              <a:t>① まず謝罪。そして患者さんの話をよく聞き、理解する</a:t>
            </a:r>
          </a:p>
        </p:txBody>
      </p:sp>
      <p:sp>
        <p:nvSpPr>
          <p:cNvPr id="13" name="正方形/長方形 12">
            <a:extLst>
              <a:ext uri="{FF2B5EF4-FFF2-40B4-BE49-F238E27FC236}">
                <a16:creationId xmlns:a16="http://schemas.microsoft.com/office/drawing/2014/main" id="{AABF052A-B01A-4DB8-A0C0-FB10BA13E13A}"/>
              </a:ext>
            </a:extLst>
          </p:cNvPr>
          <p:cNvSpPr/>
          <p:nvPr/>
        </p:nvSpPr>
        <p:spPr>
          <a:xfrm>
            <a:off x="942866" y="5162749"/>
            <a:ext cx="10341293" cy="868681"/>
          </a:xfrm>
          <a:prstGeom prst="rect">
            <a:avLst/>
          </a:prstGeom>
          <a:solidFill>
            <a:srgbClr val="4472C4"/>
          </a:solidFill>
        </p:spPr>
        <p:txBody>
          <a:bodyPr wrap="none" tIns="144000">
            <a:spAutoFit/>
          </a:bodyPr>
          <a:lstStyle/>
          <a:p>
            <a:r>
              <a:rPr lang="ja-JP" altLang="en-US" sz="4400" b="1" dirty="0">
                <a:solidFill>
                  <a:schemeClr val="bg1"/>
                </a:solidFill>
              </a:rPr>
              <a:t>②言葉遣いに気をつけ、冷静に対応する</a:t>
            </a:r>
          </a:p>
        </p:txBody>
      </p:sp>
      <p:sp>
        <p:nvSpPr>
          <p:cNvPr id="7" name="テキスト ボックス 6">
            <a:extLst>
              <a:ext uri="{FF2B5EF4-FFF2-40B4-BE49-F238E27FC236}">
                <a16:creationId xmlns:a16="http://schemas.microsoft.com/office/drawing/2014/main" id="{9C679865-634D-4D4E-AD40-B7B1C2FA9E63}"/>
              </a:ext>
            </a:extLst>
          </p:cNvPr>
          <p:cNvSpPr txBox="1"/>
          <p:nvPr/>
        </p:nvSpPr>
        <p:spPr>
          <a:xfrm>
            <a:off x="942865" y="8327967"/>
            <a:ext cx="9119804" cy="781922"/>
          </a:xfrm>
          <a:prstGeom prst="rect">
            <a:avLst/>
          </a:prstGeom>
          <a:solidFill>
            <a:schemeClr val="accent6"/>
          </a:solidFill>
        </p:spPr>
        <p:txBody>
          <a:bodyPr wrap="none" tIns="180000" rtlCol="0">
            <a:spAutoFit/>
          </a:bodyPr>
          <a:lstStyle/>
          <a:p>
            <a:pPr algn="l"/>
            <a:r>
              <a:rPr kumimoji="1" lang="ja-JP" altLang="en-US" sz="3600" b="1" dirty="0">
                <a:solidFill>
                  <a:schemeClr val="bg1"/>
                </a:solidFill>
                <a:latin typeface="メイリオ" panose="020B0604030504040204" pitchFamily="50" charset="-128"/>
                <a:ea typeface="メイリオ" panose="020B0604030504040204" pitchFamily="50" charset="-128"/>
              </a:rPr>
              <a:t>*</a:t>
            </a:r>
            <a:r>
              <a:rPr kumimoji="1" lang="en-US" altLang="ja-JP" sz="3600" b="1" dirty="0">
                <a:solidFill>
                  <a:schemeClr val="bg1"/>
                </a:solidFill>
                <a:latin typeface="メイリオ" panose="020B0604030504040204" pitchFamily="50" charset="-128"/>
                <a:ea typeface="メイリオ" panose="020B0604030504040204" pitchFamily="50" charset="-128"/>
              </a:rPr>
              <a:t>1</a:t>
            </a:r>
            <a:r>
              <a:rPr kumimoji="1" lang="ja-JP" altLang="en-US" sz="3600" b="1" dirty="0">
                <a:solidFill>
                  <a:schemeClr val="bg1"/>
                </a:solidFill>
                <a:latin typeface="メイリオ" panose="020B0604030504040204" pitchFamily="50" charset="-128"/>
                <a:ea typeface="メイリオ" panose="020B0604030504040204" pitchFamily="50" charset="-128"/>
              </a:rPr>
              <a:t>人で対応するのではなく複数で話を聞く</a:t>
            </a:r>
          </a:p>
        </p:txBody>
      </p:sp>
      <p:sp>
        <p:nvSpPr>
          <p:cNvPr id="9" name="テキスト ボックス 8">
            <a:extLst>
              <a:ext uri="{FF2B5EF4-FFF2-40B4-BE49-F238E27FC236}">
                <a16:creationId xmlns:a16="http://schemas.microsoft.com/office/drawing/2014/main" id="{BD991A61-E43B-458A-8AE9-C188F0A2A102}"/>
              </a:ext>
            </a:extLst>
          </p:cNvPr>
          <p:cNvSpPr txBox="1"/>
          <p:nvPr/>
        </p:nvSpPr>
        <p:spPr>
          <a:xfrm>
            <a:off x="942865" y="9285291"/>
            <a:ext cx="9730549" cy="781922"/>
          </a:xfrm>
          <a:prstGeom prst="rect">
            <a:avLst/>
          </a:prstGeom>
          <a:solidFill>
            <a:schemeClr val="accent6"/>
          </a:solidFill>
        </p:spPr>
        <p:txBody>
          <a:bodyPr wrap="none" tIns="180000" rtlCol="0">
            <a:spAutoFit/>
          </a:bodyPr>
          <a:lstStyle/>
          <a:p>
            <a:pPr algn="l"/>
            <a:r>
              <a:rPr kumimoji="1" lang="ja-JP" altLang="en-US" sz="3600" b="1" dirty="0">
                <a:solidFill>
                  <a:schemeClr val="bg1"/>
                </a:solidFill>
                <a:latin typeface="メイリオ" panose="020B0604030504040204" pitchFamily="50" charset="-128"/>
                <a:ea typeface="メイリオ" panose="020B0604030504040204" pitchFamily="50" charset="-128"/>
              </a:rPr>
              <a:t>*可能であれば個室、事務室など場所を変える</a:t>
            </a:r>
          </a:p>
        </p:txBody>
      </p:sp>
    </p:spTree>
    <p:extLst>
      <p:ext uri="{BB962C8B-B14F-4D97-AF65-F5344CB8AC3E}">
        <p14:creationId xmlns:p14="http://schemas.microsoft.com/office/powerpoint/2010/main" val="1174647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41</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10818987" cy="646331"/>
          </a:xfrm>
          <a:prstGeom prst="rect">
            <a:avLst/>
          </a:prstGeom>
        </p:spPr>
        <p:txBody>
          <a:bodyPr wrap="none">
            <a:spAutoFit/>
          </a:bodyPr>
          <a:lstStyle/>
          <a:p>
            <a:r>
              <a:rPr lang="en-US" altLang="ja-JP" sz="3600" b="1" dirty="0">
                <a:latin typeface="+mj-ea"/>
                <a:ea typeface="+mj-ea"/>
              </a:rPr>
              <a:t>NG</a:t>
            </a:r>
            <a:r>
              <a:rPr lang="ja-JP" altLang="en-US" sz="3600" b="1" dirty="0"/>
              <a:t>その① ： 怒りを増幅させる不適切な言動をする</a:t>
            </a:r>
          </a:p>
        </p:txBody>
      </p:sp>
    </p:spTree>
    <p:extLst>
      <p:ext uri="{BB962C8B-B14F-4D97-AF65-F5344CB8AC3E}">
        <p14:creationId xmlns:p14="http://schemas.microsoft.com/office/powerpoint/2010/main" val="27774793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42</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10818987" cy="646331"/>
          </a:xfrm>
          <a:prstGeom prst="rect">
            <a:avLst/>
          </a:prstGeom>
        </p:spPr>
        <p:txBody>
          <a:bodyPr wrap="none">
            <a:spAutoFit/>
          </a:bodyPr>
          <a:lstStyle/>
          <a:p>
            <a:r>
              <a:rPr lang="en-US" altLang="ja-JP" sz="3600" b="1" dirty="0">
                <a:latin typeface="+mj-ea"/>
                <a:ea typeface="+mj-ea"/>
              </a:rPr>
              <a:t>NG</a:t>
            </a:r>
            <a:r>
              <a:rPr lang="ja-JP" altLang="en-US" sz="3600" b="1" dirty="0"/>
              <a:t>その① ： 怒りを増幅させる不適切な言動をする</a:t>
            </a:r>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523220"/>
          </a:xfrm>
          <a:prstGeom prst="rect">
            <a:avLst/>
          </a:prstGeom>
        </p:spPr>
        <p:txBody>
          <a:bodyPr wrap="square">
            <a:spAutoFit/>
          </a:bodyPr>
          <a:lstStyle/>
          <a:p>
            <a:r>
              <a:rPr lang="ja-JP" altLang="en-US" sz="2800" dirty="0"/>
              <a:t>「私、担当じゃないんで」</a:t>
            </a:r>
          </a:p>
        </p:txBody>
      </p:sp>
      <p:sp>
        <p:nvSpPr>
          <p:cNvPr id="8" name="正方形/長方形 7">
            <a:extLst>
              <a:ext uri="{FF2B5EF4-FFF2-40B4-BE49-F238E27FC236}">
                <a16:creationId xmlns:a16="http://schemas.microsoft.com/office/drawing/2014/main" id="{84C9A09E-361E-4B0F-89A1-71DBB3683DE6}"/>
              </a:ext>
            </a:extLst>
          </p:cNvPr>
          <p:cNvSpPr/>
          <p:nvPr/>
        </p:nvSpPr>
        <p:spPr>
          <a:xfrm>
            <a:off x="1663093" y="6123503"/>
            <a:ext cx="11108447" cy="523220"/>
          </a:xfrm>
          <a:prstGeom prst="rect">
            <a:avLst/>
          </a:prstGeom>
        </p:spPr>
        <p:txBody>
          <a:bodyPr wrap="square">
            <a:spAutoFit/>
          </a:bodyPr>
          <a:lstStyle/>
          <a:p>
            <a:r>
              <a:rPr lang="ja-JP" altLang="en-US" sz="2800" dirty="0"/>
              <a:t>「そういう決まりなんです」</a:t>
            </a:r>
          </a:p>
        </p:txBody>
      </p:sp>
      <p:sp>
        <p:nvSpPr>
          <p:cNvPr id="9" name="正方形/長方形 8">
            <a:extLst>
              <a:ext uri="{FF2B5EF4-FFF2-40B4-BE49-F238E27FC236}">
                <a16:creationId xmlns:a16="http://schemas.microsoft.com/office/drawing/2014/main" id="{F66BB987-7B35-400F-A654-54374ADD459B}"/>
              </a:ext>
            </a:extLst>
          </p:cNvPr>
          <p:cNvSpPr/>
          <p:nvPr/>
        </p:nvSpPr>
        <p:spPr>
          <a:xfrm>
            <a:off x="1663094" y="5207718"/>
            <a:ext cx="11108447" cy="523220"/>
          </a:xfrm>
          <a:prstGeom prst="rect">
            <a:avLst/>
          </a:prstGeom>
        </p:spPr>
        <p:txBody>
          <a:bodyPr wrap="square">
            <a:spAutoFit/>
          </a:bodyPr>
          <a:lstStyle/>
          <a:p>
            <a:r>
              <a:rPr lang="ja-JP" altLang="en-US" sz="2800" dirty="0"/>
              <a:t>「ここに書いてありますよね」</a:t>
            </a:r>
          </a:p>
        </p:txBody>
      </p:sp>
      <p:sp>
        <p:nvSpPr>
          <p:cNvPr id="10" name="正方形/長方形 9">
            <a:extLst>
              <a:ext uri="{FF2B5EF4-FFF2-40B4-BE49-F238E27FC236}">
                <a16:creationId xmlns:a16="http://schemas.microsoft.com/office/drawing/2014/main" id="{506AFC8D-2B06-44DF-95C2-8F3CBAAC72FD}"/>
              </a:ext>
            </a:extLst>
          </p:cNvPr>
          <p:cNvSpPr/>
          <p:nvPr/>
        </p:nvSpPr>
        <p:spPr>
          <a:xfrm>
            <a:off x="1663091" y="7143523"/>
            <a:ext cx="11108447" cy="523220"/>
          </a:xfrm>
          <a:prstGeom prst="rect">
            <a:avLst/>
          </a:prstGeom>
        </p:spPr>
        <p:txBody>
          <a:bodyPr wrap="square">
            <a:spAutoFit/>
          </a:bodyPr>
          <a:lstStyle/>
          <a:p>
            <a:r>
              <a:rPr lang="ja-JP" altLang="en-US" sz="2800" dirty="0"/>
              <a:t>「普通そうですけど」</a:t>
            </a:r>
          </a:p>
        </p:txBody>
      </p:sp>
      <p:sp>
        <p:nvSpPr>
          <p:cNvPr id="11" name="正方形/長方形 10">
            <a:extLst>
              <a:ext uri="{FF2B5EF4-FFF2-40B4-BE49-F238E27FC236}">
                <a16:creationId xmlns:a16="http://schemas.microsoft.com/office/drawing/2014/main" id="{6DC4C92F-E409-4B88-9FDA-549DF36A5D50}"/>
              </a:ext>
            </a:extLst>
          </p:cNvPr>
          <p:cNvSpPr/>
          <p:nvPr/>
        </p:nvSpPr>
        <p:spPr>
          <a:xfrm>
            <a:off x="1663090" y="8094051"/>
            <a:ext cx="11108447" cy="523220"/>
          </a:xfrm>
          <a:prstGeom prst="rect">
            <a:avLst/>
          </a:prstGeom>
        </p:spPr>
        <p:txBody>
          <a:bodyPr wrap="square">
            <a:spAutoFit/>
          </a:bodyPr>
          <a:lstStyle/>
          <a:p>
            <a:r>
              <a:rPr lang="ja-JP" altLang="en-US" sz="2800" dirty="0"/>
              <a:t>「じゃあ、どうすればいいんですか？」</a:t>
            </a:r>
          </a:p>
        </p:txBody>
      </p:sp>
    </p:spTree>
    <p:extLst>
      <p:ext uri="{BB962C8B-B14F-4D97-AF65-F5344CB8AC3E}">
        <p14:creationId xmlns:p14="http://schemas.microsoft.com/office/powerpoint/2010/main" val="41169260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43</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9071714" cy="646331"/>
          </a:xfrm>
          <a:prstGeom prst="rect">
            <a:avLst/>
          </a:prstGeom>
        </p:spPr>
        <p:txBody>
          <a:bodyPr wrap="none">
            <a:spAutoFit/>
          </a:bodyPr>
          <a:lstStyle/>
          <a:p>
            <a:r>
              <a:rPr lang="en-US" altLang="ja-JP" sz="3600" b="1" dirty="0">
                <a:latin typeface="+mj-ea"/>
                <a:ea typeface="+mj-ea"/>
              </a:rPr>
              <a:t>NG</a:t>
            </a:r>
            <a:r>
              <a:rPr lang="ja-JP" altLang="en-US" sz="3600" b="1" dirty="0">
                <a:latin typeface="+mj-ea"/>
                <a:ea typeface="+mj-ea"/>
              </a:rPr>
              <a:t>その② ： 患者さんの間違いを指摘する</a:t>
            </a:r>
            <a:endParaRPr lang="ja-JP" altLang="en-US" sz="3600" b="1" dirty="0"/>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954107"/>
          </a:xfrm>
          <a:prstGeom prst="rect">
            <a:avLst/>
          </a:prstGeom>
        </p:spPr>
        <p:txBody>
          <a:bodyPr wrap="square">
            <a:spAutoFit/>
          </a:bodyPr>
          <a:lstStyle/>
          <a:p>
            <a:r>
              <a:rPr lang="ja-JP" altLang="en-US" sz="2800" dirty="0"/>
              <a:t>間違いをストレートに指摘すると、患者さんはより逆上してしまう場合があります。</a:t>
            </a:r>
          </a:p>
        </p:txBody>
      </p:sp>
    </p:spTree>
    <p:extLst>
      <p:ext uri="{BB962C8B-B14F-4D97-AF65-F5344CB8AC3E}">
        <p14:creationId xmlns:p14="http://schemas.microsoft.com/office/powerpoint/2010/main" val="13109060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44</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9071714" cy="646331"/>
          </a:xfrm>
          <a:prstGeom prst="rect">
            <a:avLst/>
          </a:prstGeom>
        </p:spPr>
        <p:txBody>
          <a:bodyPr wrap="none">
            <a:spAutoFit/>
          </a:bodyPr>
          <a:lstStyle/>
          <a:p>
            <a:r>
              <a:rPr lang="en-US" altLang="ja-JP" sz="3600" b="1" dirty="0">
                <a:latin typeface="+mj-ea"/>
                <a:ea typeface="+mj-ea"/>
              </a:rPr>
              <a:t>NG</a:t>
            </a:r>
            <a:r>
              <a:rPr lang="ja-JP" altLang="en-US" sz="3600" b="1" dirty="0">
                <a:latin typeface="+mj-ea"/>
                <a:ea typeface="+mj-ea"/>
              </a:rPr>
              <a:t>その② ： 患者さんの間違いを指摘する</a:t>
            </a:r>
            <a:endParaRPr lang="ja-JP" altLang="en-US" sz="3600" b="1" dirty="0"/>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954107"/>
          </a:xfrm>
          <a:prstGeom prst="rect">
            <a:avLst/>
          </a:prstGeom>
        </p:spPr>
        <p:txBody>
          <a:bodyPr wrap="square">
            <a:spAutoFit/>
          </a:bodyPr>
          <a:lstStyle/>
          <a:p>
            <a:r>
              <a:rPr lang="ja-JP" altLang="en-US" sz="2800" dirty="0"/>
              <a:t>間違いをストレートに指摘すると、患者さんはより逆上してしまう場合があります。</a:t>
            </a:r>
          </a:p>
        </p:txBody>
      </p:sp>
      <p:sp>
        <p:nvSpPr>
          <p:cNvPr id="9" name="正方形/長方形 8">
            <a:extLst>
              <a:ext uri="{FF2B5EF4-FFF2-40B4-BE49-F238E27FC236}">
                <a16:creationId xmlns:a16="http://schemas.microsoft.com/office/drawing/2014/main" id="{F66BB987-7B35-400F-A654-54374ADD459B}"/>
              </a:ext>
            </a:extLst>
          </p:cNvPr>
          <p:cNvSpPr/>
          <p:nvPr/>
        </p:nvSpPr>
        <p:spPr>
          <a:xfrm>
            <a:off x="1663100" y="5924844"/>
            <a:ext cx="11108447" cy="1431161"/>
          </a:xfrm>
          <a:prstGeom prst="rect">
            <a:avLst/>
          </a:prstGeom>
        </p:spPr>
        <p:txBody>
          <a:bodyPr wrap="square">
            <a:spAutoFit/>
          </a:bodyPr>
          <a:lstStyle/>
          <a:p>
            <a:pPr>
              <a:spcAft>
                <a:spcPts val="1800"/>
              </a:spcAft>
            </a:pPr>
            <a:r>
              <a:rPr lang="ja-JP" altLang="en-US" sz="3600" dirty="0">
                <a:solidFill>
                  <a:schemeClr val="accent1"/>
                </a:solidFill>
              </a:rPr>
              <a:t>「表現がわかりにくくて申し訳ありませんでした」</a:t>
            </a:r>
            <a:endParaRPr lang="en-US" altLang="ja-JP" sz="3600" dirty="0">
              <a:solidFill>
                <a:schemeClr val="accent1"/>
              </a:solidFill>
            </a:endParaRPr>
          </a:p>
          <a:p>
            <a:r>
              <a:rPr lang="ja-JP" altLang="en-US" sz="3600" dirty="0">
                <a:solidFill>
                  <a:schemeClr val="accent1"/>
                </a:solidFill>
              </a:rPr>
              <a:t>「説明不足で失礼いたしました」</a:t>
            </a:r>
          </a:p>
        </p:txBody>
      </p:sp>
    </p:spTree>
    <p:extLst>
      <p:ext uri="{BB962C8B-B14F-4D97-AF65-F5344CB8AC3E}">
        <p14:creationId xmlns:p14="http://schemas.microsoft.com/office/powerpoint/2010/main" val="2007886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45</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7225055" cy="646331"/>
          </a:xfrm>
          <a:prstGeom prst="rect">
            <a:avLst/>
          </a:prstGeom>
        </p:spPr>
        <p:txBody>
          <a:bodyPr wrap="none">
            <a:spAutoFit/>
          </a:bodyPr>
          <a:lstStyle/>
          <a:p>
            <a:r>
              <a:rPr lang="en-US" altLang="ja-JP" sz="3600" b="1" dirty="0">
                <a:latin typeface="+mj-ea"/>
                <a:ea typeface="+mj-ea"/>
              </a:rPr>
              <a:t>NG</a:t>
            </a:r>
            <a:r>
              <a:rPr lang="ja-JP" altLang="en-US" sz="3600" b="1" dirty="0">
                <a:latin typeface="+mj-ea"/>
                <a:ea typeface="+mj-ea"/>
              </a:rPr>
              <a:t>その③ ： 患者さんの話を遮る</a:t>
            </a:r>
            <a:endParaRPr lang="ja-JP" altLang="en-US" sz="3600" b="1" dirty="0"/>
          </a:p>
        </p:txBody>
      </p:sp>
    </p:spTree>
    <p:extLst>
      <p:ext uri="{BB962C8B-B14F-4D97-AF65-F5344CB8AC3E}">
        <p14:creationId xmlns:p14="http://schemas.microsoft.com/office/powerpoint/2010/main" val="27818736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46</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7225055" cy="646331"/>
          </a:xfrm>
          <a:prstGeom prst="rect">
            <a:avLst/>
          </a:prstGeom>
        </p:spPr>
        <p:txBody>
          <a:bodyPr wrap="none">
            <a:spAutoFit/>
          </a:bodyPr>
          <a:lstStyle/>
          <a:p>
            <a:r>
              <a:rPr lang="en-US" altLang="ja-JP" sz="3600" b="1" dirty="0">
                <a:latin typeface="+mj-ea"/>
                <a:ea typeface="+mj-ea"/>
              </a:rPr>
              <a:t>NG</a:t>
            </a:r>
            <a:r>
              <a:rPr lang="ja-JP" altLang="en-US" sz="3600" b="1" dirty="0">
                <a:latin typeface="+mj-ea"/>
                <a:ea typeface="+mj-ea"/>
              </a:rPr>
              <a:t>その③ ： 患者さんの話を遮る</a:t>
            </a:r>
            <a:endParaRPr lang="ja-JP" altLang="en-US" sz="3600" b="1" dirty="0"/>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523220"/>
          </a:xfrm>
          <a:prstGeom prst="rect">
            <a:avLst/>
          </a:prstGeom>
        </p:spPr>
        <p:txBody>
          <a:bodyPr wrap="square">
            <a:spAutoFit/>
          </a:bodyPr>
          <a:lstStyle/>
          <a:p>
            <a:r>
              <a:rPr lang="ja-JP" altLang="en-US" sz="2800" dirty="0"/>
              <a:t>「いや、そうではなくて</a:t>
            </a:r>
            <a:r>
              <a:rPr lang="en-US" altLang="ja-JP" sz="2800" dirty="0"/>
              <a:t>……</a:t>
            </a:r>
            <a:r>
              <a:rPr lang="ja-JP" altLang="en-US" sz="2800" dirty="0"/>
              <a:t>」</a:t>
            </a:r>
          </a:p>
        </p:txBody>
      </p:sp>
      <p:sp>
        <p:nvSpPr>
          <p:cNvPr id="9" name="正方形/長方形 8">
            <a:extLst>
              <a:ext uri="{FF2B5EF4-FFF2-40B4-BE49-F238E27FC236}">
                <a16:creationId xmlns:a16="http://schemas.microsoft.com/office/drawing/2014/main" id="{F66BB987-7B35-400F-A654-54374ADD459B}"/>
              </a:ext>
            </a:extLst>
          </p:cNvPr>
          <p:cNvSpPr/>
          <p:nvPr/>
        </p:nvSpPr>
        <p:spPr>
          <a:xfrm>
            <a:off x="1663094" y="5207718"/>
            <a:ext cx="11108447" cy="523220"/>
          </a:xfrm>
          <a:prstGeom prst="rect">
            <a:avLst/>
          </a:prstGeom>
        </p:spPr>
        <p:txBody>
          <a:bodyPr wrap="square">
            <a:spAutoFit/>
          </a:bodyPr>
          <a:lstStyle/>
          <a:p>
            <a:r>
              <a:rPr lang="ja-JP" altLang="en-US" sz="2800" dirty="0"/>
              <a:t>「そんなこと言っていません」</a:t>
            </a:r>
          </a:p>
        </p:txBody>
      </p:sp>
      <p:sp>
        <p:nvSpPr>
          <p:cNvPr id="12" name="正方形/長方形 11">
            <a:extLst>
              <a:ext uri="{FF2B5EF4-FFF2-40B4-BE49-F238E27FC236}">
                <a16:creationId xmlns:a16="http://schemas.microsoft.com/office/drawing/2014/main" id="{750C9616-FF0D-42BA-87BE-A51A2F266BB9}"/>
              </a:ext>
            </a:extLst>
          </p:cNvPr>
          <p:cNvSpPr/>
          <p:nvPr/>
        </p:nvSpPr>
        <p:spPr>
          <a:xfrm>
            <a:off x="1663093" y="6129019"/>
            <a:ext cx="11108447" cy="523220"/>
          </a:xfrm>
          <a:prstGeom prst="rect">
            <a:avLst/>
          </a:prstGeom>
        </p:spPr>
        <p:txBody>
          <a:bodyPr wrap="square">
            <a:spAutoFit/>
          </a:bodyPr>
          <a:lstStyle/>
          <a:p>
            <a:r>
              <a:rPr lang="ja-JP" altLang="en-US" sz="2800" dirty="0"/>
              <a:t>「お言葉ですが</a:t>
            </a:r>
            <a:r>
              <a:rPr lang="en-US" altLang="ja-JP" sz="2800" dirty="0"/>
              <a:t>……</a:t>
            </a:r>
            <a:r>
              <a:rPr lang="ja-JP" altLang="en-US" sz="2800" dirty="0"/>
              <a:t>」</a:t>
            </a:r>
          </a:p>
        </p:txBody>
      </p:sp>
    </p:spTree>
    <p:extLst>
      <p:ext uri="{BB962C8B-B14F-4D97-AF65-F5344CB8AC3E}">
        <p14:creationId xmlns:p14="http://schemas.microsoft.com/office/powerpoint/2010/main" val="4552023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47</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7225055" cy="646331"/>
          </a:xfrm>
          <a:prstGeom prst="rect">
            <a:avLst/>
          </a:prstGeom>
        </p:spPr>
        <p:txBody>
          <a:bodyPr wrap="none">
            <a:spAutoFit/>
          </a:bodyPr>
          <a:lstStyle/>
          <a:p>
            <a:r>
              <a:rPr lang="en-US" altLang="ja-JP" sz="3600" b="1" dirty="0">
                <a:latin typeface="+mj-ea"/>
                <a:ea typeface="+mj-ea"/>
              </a:rPr>
              <a:t>NG</a:t>
            </a:r>
            <a:r>
              <a:rPr lang="ja-JP" altLang="en-US" sz="3600" b="1" dirty="0">
                <a:latin typeface="+mj-ea"/>
                <a:ea typeface="+mj-ea"/>
              </a:rPr>
              <a:t>その③ ： 患者さんの話を遮る</a:t>
            </a:r>
            <a:endParaRPr lang="ja-JP" altLang="en-US" sz="3600" b="1" dirty="0"/>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523220"/>
          </a:xfrm>
          <a:prstGeom prst="rect">
            <a:avLst/>
          </a:prstGeom>
        </p:spPr>
        <p:txBody>
          <a:bodyPr wrap="square">
            <a:spAutoFit/>
          </a:bodyPr>
          <a:lstStyle/>
          <a:p>
            <a:r>
              <a:rPr lang="ja-JP" altLang="en-US" sz="2800" dirty="0"/>
              <a:t>「いや、そうではなくて</a:t>
            </a:r>
            <a:r>
              <a:rPr lang="en-US" altLang="ja-JP" sz="2800" dirty="0"/>
              <a:t>……</a:t>
            </a:r>
            <a:r>
              <a:rPr lang="ja-JP" altLang="en-US" sz="2800" dirty="0"/>
              <a:t>」</a:t>
            </a:r>
          </a:p>
        </p:txBody>
      </p:sp>
      <p:sp>
        <p:nvSpPr>
          <p:cNvPr id="8" name="正方形/長方形 7">
            <a:extLst>
              <a:ext uri="{FF2B5EF4-FFF2-40B4-BE49-F238E27FC236}">
                <a16:creationId xmlns:a16="http://schemas.microsoft.com/office/drawing/2014/main" id="{84C9A09E-361E-4B0F-89A1-71DBB3683DE6}"/>
              </a:ext>
            </a:extLst>
          </p:cNvPr>
          <p:cNvSpPr/>
          <p:nvPr/>
        </p:nvSpPr>
        <p:spPr>
          <a:xfrm>
            <a:off x="942866" y="7384374"/>
            <a:ext cx="11828675" cy="1323439"/>
          </a:xfrm>
          <a:prstGeom prst="rect">
            <a:avLst/>
          </a:prstGeom>
        </p:spPr>
        <p:txBody>
          <a:bodyPr wrap="square">
            <a:spAutoFit/>
          </a:bodyPr>
          <a:lstStyle/>
          <a:p>
            <a:r>
              <a:rPr lang="ja-JP" altLang="en-US" sz="4000" dirty="0"/>
              <a:t>クレームを受ける私たちは、患者さんの言い分にしっかり耳を傾けること</a:t>
            </a:r>
          </a:p>
        </p:txBody>
      </p:sp>
      <p:sp>
        <p:nvSpPr>
          <p:cNvPr id="9" name="正方形/長方形 8">
            <a:extLst>
              <a:ext uri="{FF2B5EF4-FFF2-40B4-BE49-F238E27FC236}">
                <a16:creationId xmlns:a16="http://schemas.microsoft.com/office/drawing/2014/main" id="{F66BB987-7B35-400F-A654-54374ADD459B}"/>
              </a:ext>
            </a:extLst>
          </p:cNvPr>
          <p:cNvSpPr/>
          <p:nvPr/>
        </p:nvSpPr>
        <p:spPr>
          <a:xfrm>
            <a:off x="1663094" y="5207718"/>
            <a:ext cx="11108447" cy="523220"/>
          </a:xfrm>
          <a:prstGeom prst="rect">
            <a:avLst/>
          </a:prstGeom>
        </p:spPr>
        <p:txBody>
          <a:bodyPr wrap="square">
            <a:spAutoFit/>
          </a:bodyPr>
          <a:lstStyle/>
          <a:p>
            <a:r>
              <a:rPr lang="ja-JP" altLang="en-US" sz="2800" dirty="0"/>
              <a:t>「そんなこと言っていません」</a:t>
            </a:r>
          </a:p>
        </p:txBody>
      </p:sp>
      <p:sp>
        <p:nvSpPr>
          <p:cNvPr id="12" name="正方形/長方形 11">
            <a:extLst>
              <a:ext uri="{FF2B5EF4-FFF2-40B4-BE49-F238E27FC236}">
                <a16:creationId xmlns:a16="http://schemas.microsoft.com/office/drawing/2014/main" id="{750C9616-FF0D-42BA-87BE-A51A2F266BB9}"/>
              </a:ext>
            </a:extLst>
          </p:cNvPr>
          <p:cNvSpPr/>
          <p:nvPr/>
        </p:nvSpPr>
        <p:spPr>
          <a:xfrm>
            <a:off x="1663093" y="6129019"/>
            <a:ext cx="11108447" cy="523220"/>
          </a:xfrm>
          <a:prstGeom prst="rect">
            <a:avLst/>
          </a:prstGeom>
        </p:spPr>
        <p:txBody>
          <a:bodyPr wrap="square">
            <a:spAutoFit/>
          </a:bodyPr>
          <a:lstStyle/>
          <a:p>
            <a:r>
              <a:rPr lang="ja-JP" altLang="en-US" sz="2800" dirty="0"/>
              <a:t>「お言葉ですが</a:t>
            </a:r>
            <a:r>
              <a:rPr lang="en-US" altLang="ja-JP" sz="2800" dirty="0"/>
              <a:t>……</a:t>
            </a:r>
            <a:r>
              <a:rPr lang="ja-JP" altLang="en-US" sz="2800" dirty="0"/>
              <a:t>」</a:t>
            </a:r>
          </a:p>
        </p:txBody>
      </p:sp>
    </p:spTree>
    <p:extLst>
      <p:ext uri="{BB962C8B-B14F-4D97-AF65-F5344CB8AC3E}">
        <p14:creationId xmlns:p14="http://schemas.microsoft.com/office/powerpoint/2010/main" val="37341573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48</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7225055" cy="646331"/>
          </a:xfrm>
          <a:prstGeom prst="rect">
            <a:avLst/>
          </a:prstGeom>
        </p:spPr>
        <p:txBody>
          <a:bodyPr wrap="none">
            <a:spAutoFit/>
          </a:bodyPr>
          <a:lstStyle/>
          <a:p>
            <a:r>
              <a:rPr lang="en-US" altLang="ja-JP" sz="3600" b="1" dirty="0">
                <a:latin typeface="+mj-ea"/>
                <a:ea typeface="+mj-ea"/>
              </a:rPr>
              <a:t>NG</a:t>
            </a:r>
            <a:r>
              <a:rPr lang="ja-JP" altLang="en-US" sz="3600" b="1" dirty="0">
                <a:latin typeface="+mj-ea"/>
                <a:ea typeface="+mj-ea"/>
              </a:rPr>
              <a:t>その④ ： 話を聞く態度が悪い</a:t>
            </a:r>
            <a:endParaRPr lang="ja-JP" altLang="en-US" sz="3600" b="1" dirty="0"/>
          </a:p>
        </p:txBody>
      </p:sp>
    </p:spTree>
    <p:extLst>
      <p:ext uri="{BB962C8B-B14F-4D97-AF65-F5344CB8AC3E}">
        <p14:creationId xmlns:p14="http://schemas.microsoft.com/office/powerpoint/2010/main" val="30589007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54B325-2F44-413C-A1E7-F43CBC1766FA}"/>
              </a:ext>
            </a:extLst>
          </p:cNvPr>
          <p:cNvSpPr>
            <a:spLocks noGrp="1"/>
          </p:cNvSpPr>
          <p:nvPr>
            <p:ph type="title"/>
          </p:nvPr>
        </p:nvSpPr>
        <p:spPr/>
        <p:txBody>
          <a:bodyPr/>
          <a:lstStyle/>
          <a:p>
            <a:r>
              <a:rPr kumimoji="1" lang="ja-JP" altLang="en-US" dirty="0"/>
              <a:t>クレーム</a:t>
            </a:r>
            <a:r>
              <a:rPr lang="en-US" altLang="ja-JP" dirty="0">
                <a:latin typeface="+mj-ea"/>
              </a:rPr>
              <a:t>NG</a:t>
            </a:r>
            <a:r>
              <a:rPr kumimoji="1" lang="ja-JP" altLang="en-US" dirty="0"/>
              <a:t>対応</a:t>
            </a:r>
          </a:p>
        </p:txBody>
      </p:sp>
      <p:sp>
        <p:nvSpPr>
          <p:cNvPr id="3" name="スライド番号プレースホルダー 2">
            <a:extLst>
              <a:ext uri="{FF2B5EF4-FFF2-40B4-BE49-F238E27FC236}">
                <a16:creationId xmlns:a16="http://schemas.microsoft.com/office/drawing/2014/main" id="{346C1A75-0696-4D06-9F40-DB76FE645FB7}"/>
              </a:ext>
            </a:extLst>
          </p:cNvPr>
          <p:cNvSpPr>
            <a:spLocks noGrp="1"/>
          </p:cNvSpPr>
          <p:nvPr>
            <p:ph type="sldNum" sz="quarter" idx="12"/>
          </p:nvPr>
        </p:nvSpPr>
        <p:spPr/>
        <p:txBody>
          <a:bodyPr/>
          <a:lstStyle/>
          <a:p>
            <a:fld id="{FB0286DF-49CB-4104-9278-49D363CD3217}" type="slidenum">
              <a:rPr kumimoji="1" lang="ja-JP" altLang="en-US" smtClean="0"/>
              <a:pPr/>
              <a:t>49</a:t>
            </a:fld>
            <a:endParaRPr kumimoji="1" lang="ja-JP" altLang="en-US" dirty="0"/>
          </a:p>
        </p:txBody>
      </p:sp>
      <p:sp>
        <p:nvSpPr>
          <p:cNvPr id="6" name="正方形/長方形 5">
            <a:extLst>
              <a:ext uri="{FF2B5EF4-FFF2-40B4-BE49-F238E27FC236}">
                <a16:creationId xmlns:a16="http://schemas.microsoft.com/office/drawing/2014/main" id="{726ACFB4-754A-48A1-B6B6-C0E0191287DF}"/>
              </a:ext>
            </a:extLst>
          </p:cNvPr>
          <p:cNvSpPr/>
          <p:nvPr/>
        </p:nvSpPr>
        <p:spPr>
          <a:xfrm>
            <a:off x="942866" y="2649149"/>
            <a:ext cx="8031366" cy="707886"/>
          </a:xfrm>
          <a:prstGeom prst="rect">
            <a:avLst/>
          </a:prstGeom>
        </p:spPr>
        <p:txBody>
          <a:bodyPr wrap="none">
            <a:spAutoFit/>
          </a:bodyPr>
          <a:lstStyle/>
          <a:p>
            <a:r>
              <a:rPr lang="ja-JP" altLang="en-US" sz="4000" b="1" dirty="0">
                <a:solidFill>
                  <a:srgbClr val="FF0000"/>
                </a:solidFill>
              </a:rPr>
              <a:t>やってはいけないクレーム</a:t>
            </a:r>
            <a:r>
              <a:rPr lang="en-US" altLang="ja-JP" sz="4000" b="1" dirty="0">
                <a:solidFill>
                  <a:srgbClr val="FF0000"/>
                </a:solidFill>
              </a:rPr>
              <a:t>NG</a:t>
            </a:r>
            <a:r>
              <a:rPr lang="ja-JP" altLang="en-US" sz="4000" b="1" dirty="0">
                <a:solidFill>
                  <a:srgbClr val="FF0000"/>
                </a:solidFill>
              </a:rPr>
              <a:t>対応</a:t>
            </a:r>
          </a:p>
        </p:txBody>
      </p:sp>
      <p:sp>
        <p:nvSpPr>
          <p:cNvPr id="4" name="正方形/長方形 3">
            <a:extLst>
              <a:ext uri="{FF2B5EF4-FFF2-40B4-BE49-F238E27FC236}">
                <a16:creationId xmlns:a16="http://schemas.microsoft.com/office/drawing/2014/main" id="{D410B8E9-5DE0-44E2-A1ED-DCD4ED55A8B1}"/>
              </a:ext>
            </a:extLst>
          </p:cNvPr>
          <p:cNvSpPr/>
          <p:nvPr/>
        </p:nvSpPr>
        <p:spPr>
          <a:xfrm>
            <a:off x="942866" y="3470541"/>
            <a:ext cx="7225055" cy="646331"/>
          </a:xfrm>
          <a:prstGeom prst="rect">
            <a:avLst/>
          </a:prstGeom>
        </p:spPr>
        <p:txBody>
          <a:bodyPr wrap="none">
            <a:spAutoFit/>
          </a:bodyPr>
          <a:lstStyle/>
          <a:p>
            <a:r>
              <a:rPr lang="en-US" altLang="ja-JP" sz="3600" b="1" dirty="0">
                <a:latin typeface="+mj-ea"/>
                <a:ea typeface="+mj-ea"/>
              </a:rPr>
              <a:t>NG</a:t>
            </a:r>
            <a:r>
              <a:rPr lang="ja-JP" altLang="en-US" sz="3600" b="1" dirty="0">
                <a:latin typeface="+mj-ea"/>
                <a:ea typeface="+mj-ea"/>
              </a:rPr>
              <a:t>その④ ： 話を聞く態度が悪い</a:t>
            </a:r>
            <a:endParaRPr lang="ja-JP" altLang="en-US" sz="3600" b="1" dirty="0"/>
          </a:p>
        </p:txBody>
      </p:sp>
      <p:sp>
        <p:nvSpPr>
          <p:cNvPr id="5" name="正方形/長方形 4">
            <a:extLst>
              <a:ext uri="{FF2B5EF4-FFF2-40B4-BE49-F238E27FC236}">
                <a16:creationId xmlns:a16="http://schemas.microsoft.com/office/drawing/2014/main" id="{8A57DCAA-B6F7-41EC-B770-182CFB92CD14}"/>
              </a:ext>
            </a:extLst>
          </p:cNvPr>
          <p:cNvSpPr/>
          <p:nvPr/>
        </p:nvSpPr>
        <p:spPr>
          <a:xfrm>
            <a:off x="1663100" y="4291933"/>
            <a:ext cx="11108448" cy="523220"/>
          </a:xfrm>
          <a:prstGeom prst="rect">
            <a:avLst/>
          </a:prstGeom>
        </p:spPr>
        <p:txBody>
          <a:bodyPr wrap="square">
            <a:spAutoFit/>
          </a:bodyPr>
          <a:lstStyle/>
          <a:p>
            <a:r>
              <a:rPr lang="ja-JP" altLang="en-US" sz="2800" dirty="0"/>
              <a:t>相手の目を見ない（相手の目をじっと見過ぎる）</a:t>
            </a:r>
          </a:p>
        </p:txBody>
      </p:sp>
      <p:sp>
        <p:nvSpPr>
          <p:cNvPr id="9" name="正方形/長方形 8">
            <a:extLst>
              <a:ext uri="{FF2B5EF4-FFF2-40B4-BE49-F238E27FC236}">
                <a16:creationId xmlns:a16="http://schemas.microsoft.com/office/drawing/2014/main" id="{F66BB987-7B35-400F-A654-54374ADD459B}"/>
              </a:ext>
            </a:extLst>
          </p:cNvPr>
          <p:cNvSpPr/>
          <p:nvPr/>
        </p:nvSpPr>
        <p:spPr>
          <a:xfrm>
            <a:off x="1663094" y="5207718"/>
            <a:ext cx="11108447" cy="523220"/>
          </a:xfrm>
          <a:prstGeom prst="rect">
            <a:avLst/>
          </a:prstGeom>
        </p:spPr>
        <p:txBody>
          <a:bodyPr wrap="square">
            <a:spAutoFit/>
          </a:bodyPr>
          <a:lstStyle/>
          <a:p>
            <a:r>
              <a:rPr lang="ja-JP" altLang="en-US" sz="2800" dirty="0"/>
              <a:t>キョロキョロして視線が落ち着かない</a:t>
            </a:r>
          </a:p>
        </p:txBody>
      </p:sp>
      <p:sp>
        <p:nvSpPr>
          <p:cNvPr id="10" name="正方形/長方形 9">
            <a:extLst>
              <a:ext uri="{FF2B5EF4-FFF2-40B4-BE49-F238E27FC236}">
                <a16:creationId xmlns:a16="http://schemas.microsoft.com/office/drawing/2014/main" id="{7639E80F-FE1D-4FFA-8458-A9F1653EEFBB}"/>
              </a:ext>
            </a:extLst>
          </p:cNvPr>
          <p:cNvSpPr/>
          <p:nvPr/>
        </p:nvSpPr>
        <p:spPr>
          <a:xfrm>
            <a:off x="1663093" y="6166724"/>
            <a:ext cx="11108447" cy="523220"/>
          </a:xfrm>
          <a:prstGeom prst="rect">
            <a:avLst/>
          </a:prstGeom>
        </p:spPr>
        <p:txBody>
          <a:bodyPr wrap="square">
            <a:spAutoFit/>
          </a:bodyPr>
          <a:lstStyle/>
          <a:p>
            <a:r>
              <a:rPr lang="ja-JP" altLang="en-US" sz="2800" dirty="0"/>
              <a:t>腕組みしている（後ろ手を組む）</a:t>
            </a:r>
          </a:p>
        </p:txBody>
      </p:sp>
      <p:sp>
        <p:nvSpPr>
          <p:cNvPr id="11" name="正方形/長方形 10">
            <a:extLst>
              <a:ext uri="{FF2B5EF4-FFF2-40B4-BE49-F238E27FC236}">
                <a16:creationId xmlns:a16="http://schemas.microsoft.com/office/drawing/2014/main" id="{9C127038-677E-4051-9F1B-26C38FCA48D5}"/>
              </a:ext>
            </a:extLst>
          </p:cNvPr>
          <p:cNvSpPr/>
          <p:nvPr/>
        </p:nvSpPr>
        <p:spPr>
          <a:xfrm>
            <a:off x="1663092" y="7108777"/>
            <a:ext cx="11108447" cy="523220"/>
          </a:xfrm>
          <a:prstGeom prst="rect">
            <a:avLst/>
          </a:prstGeom>
        </p:spPr>
        <p:txBody>
          <a:bodyPr wrap="square">
            <a:spAutoFit/>
          </a:bodyPr>
          <a:lstStyle/>
          <a:p>
            <a:r>
              <a:rPr lang="ja-JP" altLang="en-US" sz="2800" dirty="0"/>
              <a:t>眉間にしわをよせる</a:t>
            </a:r>
          </a:p>
        </p:txBody>
      </p:sp>
      <p:sp>
        <p:nvSpPr>
          <p:cNvPr id="12" name="正方形/長方形 11">
            <a:extLst>
              <a:ext uri="{FF2B5EF4-FFF2-40B4-BE49-F238E27FC236}">
                <a16:creationId xmlns:a16="http://schemas.microsoft.com/office/drawing/2014/main" id="{D998CDBE-1208-4449-8ACD-E16A756581F9}"/>
              </a:ext>
            </a:extLst>
          </p:cNvPr>
          <p:cNvSpPr/>
          <p:nvPr/>
        </p:nvSpPr>
        <p:spPr>
          <a:xfrm>
            <a:off x="1663091" y="8024562"/>
            <a:ext cx="11108447" cy="523220"/>
          </a:xfrm>
          <a:prstGeom prst="rect">
            <a:avLst/>
          </a:prstGeom>
        </p:spPr>
        <p:txBody>
          <a:bodyPr wrap="square">
            <a:spAutoFit/>
          </a:bodyPr>
          <a:lstStyle/>
          <a:p>
            <a:r>
              <a:rPr lang="ja-JP" altLang="en-US" sz="2800" dirty="0"/>
              <a:t>無表情</a:t>
            </a:r>
          </a:p>
        </p:txBody>
      </p:sp>
    </p:spTree>
    <p:extLst>
      <p:ext uri="{BB962C8B-B14F-4D97-AF65-F5344CB8AC3E}">
        <p14:creationId xmlns:p14="http://schemas.microsoft.com/office/powerpoint/2010/main" val="3316078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11" name="タイトル 1">
            <a:extLst>
              <a:ext uri="{FF2B5EF4-FFF2-40B4-BE49-F238E27FC236}">
                <a16:creationId xmlns:a16="http://schemas.microsoft.com/office/drawing/2014/main" id="{FC96FFA3-B18B-47C5-8261-8C9AC120AD61}"/>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クレームは増える傾向にある</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pic>
        <p:nvPicPr>
          <p:cNvPr id="4" name="図 3">
            <a:extLst>
              <a:ext uri="{FF2B5EF4-FFF2-40B4-BE49-F238E27FC236}">
                <a16:creationId xmlns:a16="http://schemas.microsoft.com/office/drawing/2014/main" id="{D4F53912-1EE6-43C7-8CB1-8FBD24FA9F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0980" y="3253048"/>
            <a:ext cx="8172450" cy="5562600"/>
          </a:xfrm>
          <a:prstGeom prst="rect">
            <a:avLst/>
          </a:prstGeom>
        </p:spPr>
      </p:pic>
    </p:spTree>
    <p:extLst>
      <p:ext uri="{BB962C8B-B14F-4D97-AF65-F5344CB8AC3E}">
        <p14:creationId xmlns:p14="http://schemas.microsoft.com/office/powerpoint/2010/main" val="24391208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2E9A25-97D3-4197-A5BF-02171961159C}"/>
              </a:ext>
            </a:extLst>
          </p:cNvPr>
          <p:cNvSpPr>
            <a:spLocks noGrp="1"/>
          </p:cNvSpPr>
          <p:nvPr>
            <p:ph type="title"/>
          </p:nvPr>
        </p:nvSpPr>
        <p:spPr>
          <a:xfrm>
            <a:off x="3404458" y="547605"/>
            <a:ext cx="9367089" cy="1988038"/>
          </a:xfrm>
        </p:spPr>
        <p:txBody>
          <a:bodyPr>
            <a:normAutofit/>
          </a:bodyPr>
          <a:lstStyle/>
          <a:p>
            <a:r>
              <a:rPr kumimoji="1" lang="ja-JP" altLang="en-US" sz="6000" dirty="0"/>
              <a:t>クレーム対応事例ワーク</a:t>
            </a:r>
          </a:p>
        </p:txBody>
      </p:sp>
      <p:sp>
        <p:nvSpPr>
          <p:cNvPr id="3" name="スライド番号プレースホルダー 2">
            <a:extLst>
              <a:ext uri="{FF2B5EF4-FFF2-40B4-BE49-F238E27FC236}">
                <a16:creationId xmlns:a16="http://schemas.microsoft.com/office/drawing/2014/main" id="{1642F398-3CC3-4CDC-8B22-C56C2B4E4AB9}"/>
              </a:ext>
            </a:extLst>
          </p:cNvPr>
          <p:cNvSpPr>
            <a:spLocks noGrp="1"/>
          </p:cNvSpPr>
          <p:nvPr>
            <p:ph type="sldNum" sz="quarter" idx="12"/>
          </p:nvPr>
        </p:nvSpPr>
        <p:spPr/>
        <p:txBody>
          <a:bodyPr/>
          <a:lstStyle/>
          <a:p>
            <a:fld id="{FB0286DF-49CB-4104-9278-49D363CD3217}" type="slidenum">
              <a:rPr kumimoji="1" lang="ja-JP" altLang="en-US" smtClean="0"/>
              <a:pPr/>
              <a:t>50</a:t>
            </a:fld>
            <a:endParaRPr kumimoji="1" lang="ja-JP" altLang="en-US" dirty="0"/>
          </a:p>
        </p:txBody>
      </p:sp>
      <p:sp>
        <p:nvSpPr>
          <p:cNvPr id="4" name="テキスト プレースホルダー 7">
            <a:extLst>
              <a:ext uri="{FF2B5EF4-FFF2-40B4-BE49-F238E27FC236}">
                <a16:creationId xmlns:a16="http://schemas.microsoft.com/office/drawing/2014/main" id="{FC0B6396-2894-4DE5-B3F6-F85D076694E4}"/>
              </a:ext>
            </a:extLst>
          </p:cNvPr>
          <p:cNvSpPr txBox="1">
            <a:spLocks/>
          </p:cNvSpPr>
          <p:nvPr/>
        </p:nvSpPr>
        <p:spPr>
          <a:xfrm>
            <a:off x="994186" y="603050"/>
            <a:ext cx="2410272" cy="1212850"/>
          </a:xfrm>
          <a:prstGeom prst="rect">
            <a:avLst/>
          </a:prstGeom>
          <a:solidFill>
            <a:srgbClr val="FFC000"/>
          </a:solidFill>
          <a:ln>
            <a:noFill/>
          </a:ln>
        </p:spPr>
        <p:txBody>
          <a:bodyPr bIns="180000" anchor="ctr" anchorCtr="1">
            <a:normAutofit fontScale="92500" lnSpcReduction="20000"/>
          </a:bodyPr>
          <a:lstStyle>
            <a:lvl1pPr marL="342854" indent="-342854" algn="l" defTabSz="1371417" rtl="0" eaLnBrk="1" latinLnBrk="0" hangingPunct="1">
              <a:lnSpc>
                <a:spcPct val="90000"/>
              </a:lnSpc>
              <a:spcBef>
                <a:spcPts val="1500"/>
              </a:spcBef>
              <a:buFont typeface="Arial" panose="020B0604020202020204" pitchFamily="34" charset="0"/>
              <a:buChar char="•"/>
              <a:defRPr kumimoji="1" sz="4199" kern="1200">
                <a:solidFill>
                  <a:schemeClr val="tx1"/>
                </a:solidFill>
                <a:latin typeface="+mn-lt"/>
                <a:ea typeface="+mn-ea"/>
                <a:cs typeface="+mn-cs"/>
              </a:defRPr>
            </a:lvl1pPr>
            <a:lvl2pPr marL="1028563" indent="-342854" algn="l" defTabSz="1371417" rtl="0" eaLnBrk="1" latinLnBrk="0" hangingPunct="1">
              <a:lnSpc>
                <a:spcPct val="90000"/>
              </a:lnSpc>
              <a:spcBef>
                <a:spcPts val="750"/>
              </a:spcBef>
              <a:buFont typeface="Arial" panose="020B0604020202020204" pitchFamily="34" charset="0"/>
              <a:buChar char="•"/>
              <a:defRPr kumimoji="1" sz="3600" kern="1200">
                <a:solidFill>
                  <a:schemeClr val="tx1"/>
                </a:solidFill>
                <a:latin typeface="+mn-lt"/>
                <a:ea typeface="+mn-ea"/>
                <a:cs typeface="+mn-cs"/>
              </a:defRPr>
            </a:lvl2pPr>
            <a:lvl3pPr marL="1714271" indent="-342854" algn="l" defTabSz="1371417" rtl="0" eaLnBrk="1" latinLnBrk="0" hangingPunct="1">
              <a:lnSpc>
                <a:spcPct val="90000"/>
              </a:lnSpc>
              <a:spcBef>
                <a:spcPts val="750"/>
              </a:spcBef>
              <a:buFont typeface="Arial" panose="020B0604020202020204" pitchFamily="34" charset="0"/>
              <a:buChar char="•"/>
              <a:defRPr kumimoji="1" sz="3000" kern="1200">
                <a:solidFill>
                  <a:schemeClr val="tx1"/>
                </a:solidFill>
                <a:latin typeface="+mn-lt"/>
                <a:ea typeface="+mn-ea"/>
                <a:cs typeface="+mn-cs"/>
              </a:defRPr>
            </a:lvl3pPr>
            <a:lvl4pPr marL="2399980"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4pPr>
            <a:lvl5pPr marL="3085689"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9pPr>
          </a:lstStyle>
          <a:p>
            <a:pPr marL="0" indent="0">
              <a:lnSpc>
                <a:spcPct val="150000"/>
              </a:lnSpc>
              <a:buNone/>
            </a:pPr>
            <a:r>
              <a:rPr lang="en-US" altLang="ja-JP" sz="5400" b="1" dirty="0">
                <a:solidFill>
                  <a:schemeClr val="bg1"/>
                </a:solidFill>
              </a:rPr>
              <a:t>Work</a:t>
            </a:r>
            <a:r>
              <a:rPr lang="ja-JP" altLang="en-US" sz="5400" b="1" dirty="0">
                <a:solidFill>
                  <a:schemeClr val="bg1"/>
                </a:solidFill>
              </a:rPr>
              <a:t>②</a:t>
            </a:r>
          </a:p>
        </p:txBody>
      </p:sp>
      <p:sp>
        <p:nvSpPr>
          <p:cNvPr id="5" name="テキスト ボックス 4">
            <a:extLst>
              <a:ext uri="{FF2B5EF4-FFF2-40B4-BE49-F238E27FC236}">
                <a16:creationId xmlns:a16="http://schemas.microsoft.com/office/drawing/2014/main" id="{DD09545D-FF27-40BF-845F-211914567E5B}"/>
              </a:ext>
            </a:extLst>
          </p:cNvPr>
          <p:cNvSpPr txBox="1"/>
          <p:nvPr/>
        </p:nvSpPr>
        <p:spPr>
          <a:xfrm>
            <a:off x="1303019" y="3040380"/>
            <a:ext cx="11468527" cy="2092881"/>
          </a:xfrm>
          <a:prstGeom prst="rect">
            <a:avLst/>
          </a:prstGeom>
          <a:noFill/>
        </p:spPr>
        <p:txBody>
          <a:bodyPr wrap="square" rtlCol="0">
            <a:spAutoFit/>
          </a:bodyPr>
          <a:lstStyle/>
          <a:p>
            <a:pPr>
              <a:spcAft>
                <a:spcPts val="1200"/>
              </a:spcAft>
            </a:pPr>
            <a:r>
              <a:rPr kumimoji="1" lang="ja-JP" altLang="en-US" sz="4000" dirty="0">
                <a:latin typeface="メイリオ" panose="020B0604030504040204" pitchFamily="50" charset="-128"/>
              </a:rPr>
              <a:t>事例①</a:t>
            </a:r>
            <a:endParaRPr kumimoji="1" lang="en-US" altLang="ja-JP" sz="4000" dirty="0">
              <a:latin typeface="メイリオ" panose="020B0604030504040204" pitchFamily="50" charset="-128"/>
            </a:endParaRPr>
          </a:p>
          <a:p>
            <a:r>
              <a:rPr kumimoji="1" lang="ja-JP" altLang="en-US" sz="4000" b="1" dirty="0">
                <a:solidFill>
                  <a:schemeClr val="accent1"/>
                </a:solidFill>
                <a:latin typeface="メイリオ" panose="020B0604030504040204" pitchFamily="50" charset="-128"/>
              </a:rPr>
              <a:t>予約通りに来たのに待たされている、待ち時間が長いからもう帰る！と受付にクレームがあった</a:t>
            </a:r>
            <a:endParaRPr kumimoji="1" lang="en-US" altLang="ja-JP" sz="4000" b="1" dirty="0">
              <a:solidFill>
                <a:schemeClr val="accent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FB50518-FF5C-481C-B25F-A1DCF0016A18}"/>
              </a:ext>
            </a:extLst>
          </p:cNvPr>
          <p:cNvSpPr txBox="1"/>
          <p:nvPr/>
        </p:nvSpPr>
        <p:spPr>
          <a:xfrm>
            <a:off x="1303019" y="5637998"/>
            <a:ext cx="11468527" cy="4154984"/>
          </a:xfrm>
          <a:prstGeom prst="rect">
            <a:avLst/>
          </a:prstGeom>
          <a:noFill/>
        </p:spPr>
        <p:txBody>
          <a:bodyPr wrap="square" rtlCol="0">
            <a:spAutoFit/>
          </a:bodyPr>
          <a:lstStyle/>
          <a:p>
            <a:pPr>
              <a:spcAft>
                <a:spcPts val="1200"/>
              </a:spcAft>
            </a:pPr>
            <a:r>
              <a:rPr kumimoji="1" lang="ja-JP" altLang="en-US" sz="3200" dirty="0">
                <a:latin typeface="メイリオ" panose="020B0604030504040204" pitchFamily="50" charset="-128"/>
              </a:rPr>
              <a:t>考えるポイント</a:t>
            </a:r>
            <a:endParaRPr kumimoji="1" lang="en-US" altLang="ja-JP" sz="3200" dirty="0">
              <a:latin typeface="メイリオ" panose="020B0604030504040204" pitchFamily="50" charset="-128"/>
            </a:endParaRPr>
          </a:p>
          <a:p>
            <a:pPr>
              <a:spcAft>
                <a:spcPts val="1200"/>
              </a:spcAft>
            </a:pPr>
            <a:r>
              <a:rPr kumimoji="1" lang="ja-JP" altLang="en-US" sz="3200" dirty="0">
                <a:latin typeface="メイリオ" panose="020B0604030504040204" pitchFamily="50" charset="-128"/>
              </a:rPr>
              <a:t>・患者さんの訴えを聞いたスタッフの初期対応はどうする？</a:t>
            </a:r>
            <a:endParaRPr kumimoji="1" lang="en-US" altLang="ja-JP" sz="3200" dirty="0">
              <a:latin typeface="メイリオ" panose="020B0604030504040204" pitchFamily="50" charset="-128"/>
            </a:endParaRPr>
          </a:p>
          <a:p>
            <a:pPr>
              <a:spcAft>
                <a:spcPts val="1200"/>
              </a:spcAft>
            </a:pPr>
            <a:r>
              <a:rPr kumimoji="1" lang="ja-JP" altLang="en-US" sz="3200" dirty="0">
                <a:latin typeface="メイリオ" panose="020B0604030504040204" pitchFamily="50" charset="-128"/>
              </a:rPr>
              <a:t>・</a:t>
            </a:r>
            <a:r>
              <a:rPr kumimoji="1" lang="en-US" altLang="ja-JP" sz="3200" dirty="0">
                <a:latin typeface="メイリオ" panose="020B0604030504040204" pitchFamily="50" charset="-128"/>
              </a:rPr>
              <a:t>1</a:t>
            </a:r>
            <a:r>
              <a:rPr kumimoji="1" lang="ja-JP" altLang="en-US" sz="3200" dirty="0">
                <a:latin typeface="メイリオ" panose="020B0604030504040204" pitchFamily="50" charset="-128"/>
              </a:rPr>
              <a:t>人で対応するのか？</a:t>
            </a:r>
            <a:endParaRPr kumimoji="1" lang="en-US" altLang="ja-JP" sz="3200" dirty="0">
              <a:latin typeface="メイリオ" panose="020B0604030504040204" pitchFamily="50" charset="-128"/>
            </a:endParaRPr>
          </a:p>
          <a:p>
            <a:r>
              <a:rPr kumimoji="1" lang="ja-JP" altLang="en-US" sz="3200" dirty="0">
                <a:latin typeface="メイリオ" panose="020B0604030504040204" pitchFamily="50" charset="-128"/>
              </a:rPr>
              <a:t>・当日も含め今後、同じクレームが出ないように何をすべきか？</a:t>
            </a:r>
            <a:endParaRPr kumimoji="1" lang="en-US" altLang="ja-JP" sz="3200" dirty="0">
              <a:latin typeface="メイリオ" panose="020B0604030504040204" pitchFamily="50" charset="-128"/>
            </a:endParaRPr>
          </a:p>
          <a:p>
            <a:pPr>
              <a:spcAft>
                <a:spcPts val="1200"/>
              </a:spcAft>
            </a:pPr>
            <a:r>
              <a:rPr kumimoji="1" lang="ja-JP" altLang="en-US" sz="3200" dirty="0">
                <a:latin typeface="メイリオ" panose="020B0604030504040204" pitchFamily="50" charset="-128"/>
              </a:rPr>
              <a:t>　</a:t>
            </a:r>
            <a:r>
              <a:rPr kumimoji="1" lang="ja-JP" altLang="en-US" sz="2400" dirty="0">
                <a:latin typeface="メイリオ" panose="020B0604030504040204" pitchFamily="50" charset="-128"/>
              </a:rPr>
              <a:t>院内の診療状況の共有化、その日に予約が入っている患者さんに対して</a:t>
            </a:r>
            <a:endParaRPr kumimoji="1" lang="en-US" altLang="ja-JP" sz="3200" dirty="0">
              <a:latin typeface="メイリオ" panose="020B0604030504040204" pitchFamily="50" charset="-128"/>
            </a:endParaRPr>
          </a:p>
          <a:p>
            <a:pPr>
              <a:spcAft>
                <a:spcPts val="1200"/>
              </a:spcAft>
            </a:pPr>
            <a:endParaRPr kumimoji="1" lang="en-US" altLang="ja-JP" sz="3200" b="1" dirty="0">
              <a:solidFill>
                <a:schemeClr val="accent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2786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2E9A25-97D3-4197-A5BF-02171961159C}"/>
              </a:ext>
            </a:extLst>
          </p:cNvPr>
          <p:cNvSpPr>
            <a:spLocks noGrp="1"/>
          </p:cNvSpPr>
          <p:nvPr>
            <p:ph type="title"/>
          </p:nvPr>
        </p:nvSpPr>
        <p:spPr>
          <a:xfrm>
            <a:off x="3404458" y="547605"/>
            <a:ext cx="9367089" cy="1988038"/>
          </a:xfrm>
        </p:spPr>
        <p:txBody>
          <a:bodyPr>
            <a:normAutofit/>
          </a:bodyPr>
          <a:lstStyle/>
          <a:p>
            <a:r>
              <a:rPr kumimoji="1" lang="ja-JP" altLang="en-US" sz="6000" dirty="0"/>
              <a:t>クレーム対応事例ワーク</a:t>
            </a:r>
          </a:p>
        </p:txBody>
      </p:sp>
      <p:sp>
        <p:nvSpPr>
          <p:cNvPr id="3" name="スライド番号プレースホルダー 2">
            <a:extLst>
              <a:ext uri="{FF2B5EF4-FFF2-40B4-BE49-F238E27FC236}">
                <a16:creationId xmlns:a16="http://schemas.microsoft.com/office/drawing/2014/main" id="{1642F398-3CC3-4CDC-8B22-C56C2B4E4AB9}"/>
              </a:ext>
            </a:extLst>
          </p:cNvPr>
          <p:cNvSpPr>
            <a:spLocks noGrp="1"/>
          </p:cNvSpPr>
          <p:nvPr>
            <p:ph type="sldNum" sz="quarter" idx="12"/>
          </p:nvPr>
        </p:nvSpPr>
        <p:spPr/>
        <p:txBody>
          <a:bodyPr/>
          <a:lstStyle/>
          <a:p>
            <a:fld id="{FB0286DF-49CB-4104-9278-49D363CD3217}" type="slidenum">
              <a:rPr kumimoji="1" lang="ja-JP" altLang="en-US" smtClean="0"/>
              <a:pPr/>
              <a:t>51</a:t>
            </a:fld>
            <a:endParaRPr kumimoji="1" lang="ja-JP" altLang="en-US" dirty="0"/>
          </a:p>
        </p:txBody>
      </p:sp>
      <p:sp>
        <p:nvSpPr>
          <p:cNvPr id="4" name="テキスト プレースホルダー 7">
            <a:extLst>
              <a:ext uri="{FF2B5EF4-FFF2-40B4-BE49-F238E27FC236}">
                <a16:creationId xmlns:a16="http://schemas.microsoft.com/office/drawing/2014/main" id="{FC0B6396-2894-4DE5-B3F6-F85D076694E4}"/>
              </a:ext>
            </a:extLst>
          </p:cNvPr>
          <p:cNvSpPr txBox="1">
            <a:spLocks/>
          </p:cNvSpPr>
          <p:nvPr/>
        </p:nvSpPr>
        <p:spPr>
          <a:xfrm>
            <a:off x="994186" y="603050"/>
            <a:ext cx="2410272" cy="1212850"/>
          </a:xfrm>
          <a:prstGeom prst="rect">
            <a:avLst/>
          </a:prstGeom>
          <a:solidFill>
            <a:srgbClr val="FFC000"/>
          </a:solidFill>
          <a:ln>
            <a:noFill/>
          </a:ln>
        </p:spPr>
        <p:txBody>
          <a:bodyPr bIns="180000" anchor="ctr" anchorCtr="1">
            <a:normAutofit fontScale="92500" lnSpcReduction="20000"/>
          </a:bodyPr>
          <a:lstStyle>
            <a:lvl1pPr marL="342854" indent="-342854" algn="l" defTabSz="1371417" rtl="0" eaLnBrk="1" latinLnBrk="0" hangingPunct="1">
              <a:lnSpc>
                <a:spcPct val="90000"/>
              </a:lnSpc>
              <a:spcBef>
                <a:spcPts val="1500"/>
              </a:spcBef>
              <a:buFont typeface="Arial" panose="020B0604020202020204" pitchFamily="34" charset="0"/>
              <a:buChar char="•"/>
              <a:defRPr kumimoji="1" sz="4199" kern="1200">
                <a:solidFill>
                  <a:schemeClr val="tx1"/>
                </a:solidFill>
                <a:latin typeface="+mn-lt"/>
                <a:ea typeface="+mn-ea"/>
                <a:cs typeface="+mn-cs"/>
              </a:defRPr>
            </a:lvl1pPr>
            <a:lvl2pPr marL="1028563" indent="-342854" algn="l" defTabSz="1371417" rtl="0" eaLnBrk="1" latinLnBrk="0" hangingPunct="1">
              <a:lnSpc>
                <a:spcPct val="90000"/>
              </a:lnSpc>
              <a:spcBef>
                <a:spcPts val="750"/>
              </a:spcBef>
              <a:buFont typeface="Arial" panose="020B0604020202020204" pitchFamily="34" charset="0"/>
              <a:buChar char="•"/>
              <a:defRPr kumimoji="1" sz="3600" kern="1200">
                <a:solidFill>
                  <a:schemeClr val="tx1"/>
                </a:solidFill>
                <a:latin typeface="+mn-lt"/>
                <a:ea typeface="+mn-ea"/>
                <a:cs typeface="+mn-cs"/>
              </a:defRPr>
            </a:lvl2pPr>
            <a:lvl3pPr marL="1714271" indent="-342854" algn="l" defTabSz="1371417" rtl="0" eaLnBrk="1" latinLnBrk="0" hangingPunct="1">
              <a:lnSpc>
                <a:spcPct val="90000"/>
              </a:lnSpc>
              <a:spcBef>
                <a:spcPts val="750"/>
              </a:spcBef>
              <a:buFont typeface="Arial" panose="020B0604020202020204" pitchFamily="34" charset="0"/>
              <a:buChar char="•"/>
              <a:defRPr kumimoji="1" sz="3000" kern="1200">
                <a:solidFill>
                  <a:schemeClr val="tx1"/>
                </a:solidFill>
                <a:latin typeface="+mn-lt"/>
                <a:ea typeface="+mn-ea"/>
                <a:cs typeface="+mn-cs"/>
              </a:defRPr>
            </a:lvl3pPr>
            <a:lvl4pPr marL="2399980"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4pPr>
            <a:lvl5pPr marL="3085689"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9pPr>
          </a:lstStyle>
          <a:p>
            <a:pPr marL="0" indent="0">
              <a:lnSpc>
                <a:spcPct val="150000"/>
              </a:lnSpc>
              <a:buNone/>
            </a:pPr>
            <a:r>
              <a:rPr lang="en-US" altLang="ja-JP" sz="5400" b="1" dirty="0">
                <a:solidFill>
                  <a:schemeClr val="bg1"/>
                </a:solidFill>
              </a:rPr>
              <a:t>Work</a:t>
            </a:r>
            <a:r>
              <a:rPr lang="ja-JP" altLang="en-US" sz="5400" b="1" dirty="0">
                <a:solidFill>
                  <a:schemeClr val="bg1"/>
                </a:solidFill>
              </a:rPr>
              <a:t>②</a:t>
            </a:r>
          </a:p>
        </p:txBody>
      </p:sp>
      <p:sp>
        <p:nvSpPr>
          <p:cNvPr id="5" name="テキスト ボックス 4">
            <a:extLst>
              <a:ext uri="{FF2B5EF4-FFF2-40B4-BE49-F238E27FC236}">
                <a16:creationId xmlns:a16="http://schemas.microsoft.com/office/drawing/2014/main" id="{DD09545D-FF27-40BF-845F-211914567E5B}"/>
              </a:ext>
            </a:extLst>
          </p:cNvPr>
          <p:cNvSpPr txBox="1"/>
          <p:nvPr/>
        </p:nvSpPr>
        <p:spPr>
          <a:xfrm>
            <a:off x="1303019" y="3040380"/>
            <a:ext cx="11468527" cy="2092881"/>
          </a:xfrm>
          <a:prstGeom prst="rect">
            <a:avLst/>
          </a:prstGeom>
          <a:noFill/>
        </p:spPr>
        <p:txBody>
          <a:bodyPr wrap="square" rtlCol="0">
            <a:spAutoFit/>
          </a:bodyPr>
          <a:lstStyle/>
          <a:p>
            <a:pPr>
              <a:spcAft>
                <a:spcPts val="1200"/>
              </a:spcAft>
            </a:pPr>
            <a:r>
              <a:rPr kumimoji="1" lang="ja-JP" altLang="en-US" sz="4000" dirty="0">
                <a:solidFill>
                  <a:schemeClr val="bg2"/>
                </a:solidFill>
                <a:latin typeface="メイリオ" panose="020B0604030504040204" pitchFamily="50" charset="-128"/>
              </a:rPr>
              <a:t>事例①</a:t>
            </a:r>
            <a:endParaRPr kumimoji="1" lang="en-US" altLang="ja-JP" sz="4000" dirty="0">
              <a:solidFill>
                <a:schemeClr val="bg2"/>
              </a:solidFill>
              <a:latin typeface="メイリオ" panose="020B0604030504040204" pitchFamily="50" charset="-128"/>
            </a:endParaRPr>
          </a:p>
          <a:p>
            <a:r>
              <a:rPr kumimoji="1" lang="ja-JP" altLang="en-US" sz="4000" b="1" dirty="0">
                <a:solidFill>
                  <a:schemeClr val="bg2"/>
                </a:solidFill>
                <a:latin typeface="メイリオ" panose="020B0604030504040204" pitchFamily="50" charset="-128"/>
              </a:rPr>
              <a:t>予約通りに来たのに待たされている、待ち時間が長いからもう帰る！と受付にクレームがあった</a:t>
            </a:r>
            <a:endParaRPr kumimoji="1" lang="en-US" altLang="ja-JP" sz="4000" b="1" dirty="0">
              <a:solidFill>
                <a:schemeClr val="bg2"/>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FB50518-FF5C-481C-B25F-A1DCF0016A18}"/>
              </a:ext>
            </a:extLst>
          </p:cNvPr>
          <p:cNvSpPr txBox="1"/>
          <p:nvPr/>
        </p:nvSpPr>
        <p:spPr>
          <a:xfrm>
            <a:off x="1303019" y="5637998"/>
            <a:ext cx="11468527" cy="3662541"/>
          </a:xfrm>
          <a:prstGeom prst="rect">
            <a:avLst/>
          </a:prstGeom>
          <a:noFill/>
        </p:spPr>
        <p:txBody>
          <a:bodyPr wrap="square" rtlCol="0">
            <a:spAutoFit/>
          </a:bodyPr>
          <a:lstStyle/>
          <a:p>
            <a:pPr>
              <a:spcAft>
                <a:spcPts val="1200"/>
              </a:spcAft>
            </a:pPr>
            <a:r>
              <a:rPr kumimoji="1" lang="ja-JP" altLang="en-US" sz="3200" dirty="0">
                <a:solidFill>
                  <a:schemeClr val="bg2"/>
                </a:solidFill>
                <a:latin typeface="メイリオ" panose="020B0604030504040204" pitchFamily="50" charset="-128"/>
              </a:rPr>
              <a:t>考えるポイント</a:t>
            </a:r>
            <a:endParaRPr kumimoji="1" lang="en-US" altLang="ja-JP" sz="3200" dirty="0">
              <a:solidFill>
                <a:schemeClr val="bg2"/>
              </a:solidFill>
              <a:latin typeface="メイリオ" panose="020B0604030504040204" pitchFamily="50" charset="-128"/>
            </a:endParaRPr>
          </a:p>
          <a:p>
            <a:pPr>
              <a:spcAft>
                <a:spcPts val="1200"/>
              </a:spcAft>
            </a:pPr>
            <a:r>
              <a:rPr kumimoji="1" lang="ja-JP" altLang="en-US" sz="3200" dirty="0">
                <a:solidFill>
                  <a:schemeClr val="bg2"/>
                </a:solidFill>
                <a:latin typeface="メイリオ" panose="020B0604030504040204" pitchFamily="50" charset="-128"/>
              </a:rPr>
              <a:t>・患者さんの訴えを聞いたスタッフの初期対応はどうする？</a:t>
            </a:r>
            <a:endParaRPr kumimoji="1" lang="en-US" altLang="ja-JP" sz="3200" dirty="0">
              <a:solidFill>
                <a:schemeClr val="bg2"/>
              </a:solidFill>
              <a:latin typeface="メイリオ" panose="020B0604030504040204" pitchFamily="50" charset="-128"/>
            </a:endParaRPr>
          </a:p>
          <a:p>
            <a:pPr>
              <a:spcAft>
                <a:spcPts val="1200"/>
              </a:spcAft>
            </a:pPr>
            <a:r>
              <a:rPr kumimoji="1" lang="ja-JP" altLang="en-US" sz="3200" dirty="0">
                <a:solidFill>
                  <a:schemeClr val="bg2"/>
                </a:solidFill>
                <a:latin typeface="メイリオ" panose="020B0604030504040204" pitchFamily="50" charset="-128"/>
              </a:rPr>
              <a:t>・</a:t>
            </a:r>
            <a:r>
              <a:rPr kumimoji="1" lang="en-US" altLang="ja-JP" sz="3200" dirty="0">
                <a:solidFill>
                  <a:schemeClr val="bg2"/>
                </a:solidFill>
                <a:latin typeface="メイリオ" panose="020B0604030504040204" pitchFamily="50" charset="-128"/>
              </a:rPr>
              <a:t>1</a:t>
            </a:r>
            <a:r>
              <a:rPr kumimoji="1" lang="ja-JP" altLang="en-US" sz="3200" dirty="0">
                <a:solidFill>
                  <a:schemeClr val="bg2"/>
                </a:solidFill>
                <a:latin typeface="メイリオ" panose="020B0604030504040204" pitchFamily="50" charset="-128"/>
              </a:rPr>
              <a:t>人で対応するのか？</a:t>
            </a:r>
            <a:endParaRPr kumimoji="1" lang="en-US" altLang="ja-JP" sz="3200" dirty="0">
              <a:solidFill>
                <a:schemeClr val="bg2"/>
              </a:solidFill>
              <a:latin typeface="メイリオ" panose="020B0604030504040204" pitchFamily="50" charset="-128"/>
            </a:endParaRPr>
          </a:p>
          <a:p>
            <a:r>
              <a:rPr kumimoji="1" lang="ja-JP" altLang="en-US" sz="3200" dirty="0">
                <a:solidFill>
                  <a:schemeClr val="bg2"/>
                </a:solidFill>
                <a:latin typeface="メイリオ" panose="020B0604030504040204" pitchFamily="50" charset="-128"/>
              </a:rPr>
              <a:t>・当日同じクレームが出ないように何をすべきか？</a:t>
            </a:r>
            <a:endParaRPr kumimoji="1" lang="en-US" altLang="ja-JP" sz="3200" dirty="0">
              <a:solidFill>
                <a:schemeClr val="bg2"/>
              </a:solidFill>
              <a:latin typeface="メイリオ" panose="020B0604030504040204" pitchFamily="50" charset="-128"/>
            </a:endParaRPr>
          </a:p>
          <a:p>
            <a:pPr>
              <a:spcAft>
                <a:spcPts val="1200"/>
              </a:spcAft>
            </a:pPr>
            <a:r>
              <a:rPr kumimoji="1" lang="ja-JP" altLang="en-US" sz="3200" dirty="0">
                <a:solidFill>
                  <a:schemeClr val="bg2"/>
                </a:solidFill>
                <a:latin typeface="メイリオ" panose="020B0604030504040204" pitchFamily="50" charset="-128"/>
              </a:rPr>
              <a:t>　</a:t>
            </a:r>
            <a:r>
              <a:rPr kumimoji="1" lang="ja-JP" altLang="en-US" sz="2400" dirty="0">
                <a:solidFill>
                  <a:schemeClr val="bg2"/>
                </a:solidFill>
                <a:latin typeface="メイリオ" panose="020B0604030504040204" pitchFamily="50" charset="-128"/>
              </a:rPr>
              <a:t>院内の診療状況の共有化、その日に予約が入っている患者さんに対して</a:t>
            </a:r>
            <a:endParaRPr kumimoji="1" lang="en-US" altLang="ja-JP" sz="3200" dirty="0">
              <a:solidFill>
                <a:schemeClr val="bg2"/>
              </a:solidFill>
              <a:latin typeface="メイリオ" panose="020B0604030504040204" pitchFamily="50" charset="-128"/>
            </a:endParaRPr>
          </a:p>
          <a:p>
            <a:pPr>
              <a:spcAft>
                <a:spcPts val="1200"/>
              </a:spcAft>
            </a:pPr>
            <a:endParaRPr kumimoji="1" lang="en-US" altLang="ja-JP" sz="3200" b="1" dirty="0">
              <a:solidFill>
                <a:schemeClr val="bg2"/>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78E5C58F-6D77-4714-8C64-31747F61837E}"/>
              </a:ext>
            </a:extLst>
          </p:cNvPr>
          <p:cNvSpPr txBox="1"/>
          <p:nvPr/>
        </p:nvSpPr>
        <p:spPr>
          <a:xfrm>
            <a:off x="2430893" y="5324590"/>
            <a:ext cx="9212778" cy="868681"/>
          </a:xfrm>
          <a:prstGeom prst="rect">
            <a:avLst/>
          </a:prstGeom>
          <a:solidFill>
            <a:schemeClr val="accent1"/>
          </a:solidFill>
        </p:spPr>
        <p:txBody>
          <a:bodyPr wrap="none" tIns="144000" rtlCol="0">
            <a:spAutoFit/>
          </a:bodyPr>
          <a:lstStyle/>
          <a:p>
            <a:pPr algn="l"/>
            <a:r>
              <a:rPr kumimoji="1" lang="ja-JP" altLang="en-US" sz="4400" dirty="0">
                <a:solidFill>
                  <a:schemeClr val="bg1"/>
                </a:solidFill>
                <a:latin typeface="メイリオ" panose="020B0604030504040204" pitchFamily="50" charset="-128"/>
                <a:ea typeface="メイリオ" panose="020B0604030504040204" pitchFamily="50" charset="-128"/>
              </a:rPr>
              <a:t>どんな対処法が考えられましたか？</a:t>
            </a:r>
          </a:p>
        </p:txBody>
      </p:sp>
    </p:spTree>
    <p:extLst>
      <p:ext uri="{BB962C8B-B14F-4D97-AF65-F5344CB8AC3E}">
        <p14:creationId xmlns:p14="http://schemas.microsoft.com/office/powerpoint/2010/main" val="1099002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A650DD2-23D7-46DC-B324-CBCF3F680EF6}"/>
              </a:ext>
            </a:extLst>
          </p:cNvPr>
          <p:cNvSpPr>
            <a:spLocks noGrp="1"/>
          </p:cNvSpPr>
          <p:nvPr>
            <p:ph type="sldNum" sz="quarter" idx="12"/>
          </p:nvPr>
        </p:nvSpPr>
        <p:spPr/>
        <p:txBody>
          <a:bodyPr/>
          <a:lstStyle/>
          <a:p>
            <a:fld id="{FB0286DF-49CB-4104-9278-49D363CD3217}" type="slidenum">
              <a:rPr kumimoji="1" lang="ja-JP" altLang="en-US" smtClean="0"/>
              <a:pPr/>
              <a:t>52</a:t>
            </a:fld>
            <a:endParaRPr kumimoji="1" lang="ja-JP" altLang="en-US" dirty="0"/>
          </a:p>
        </p:txBody>
      </p:sp>
      <p:graphicFrame>
        <p:nvGraphicFramePr>
          <p:cNvPr id="4" name="図表 3">
            <a:extLst>
              <a:ext uri="{FF2B5EF4-FFF2-40B4-BE49-F238E27FC236}">
                <a16:creationId xmlns:a16="http://schemas.microsoft.com/office/drawing/2014/main" id="{CDAFEBEA-AC95-4278-966E-6580B320E0AC}"/>
              </a:ext>
            </a:extLst>
          </p:cNvPr>
          <p:cNvGraphicFramePr/>
          <p:nvPr>
            <p:extLst>
              <p:ext uri="{D42A27DB-BD31-4B8C-83A1-F6EECF244321}">
                <p14:modId xmlns:p14="http://schemas.microsoft.com/office/powerpoint/2010/main" val="2242449439"/>
              </p:ext>
            </p:extLst>
          </p:nvPr>
        </p:nvGraphicFramePr>
        <p:xfrm>
          <a:off x="1010652" y="3128510"/>
          <a:ext cx="11828682" cy="3775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テキスト ボックス 7">
            <a:extLst>
              <a:ext uri="{FF2B5EF4-FFF2-40B4-BE49-F238E27FC236}">
                <a16:creationId xmlns:a16="http://schemas.microsoft.com/office/drawing/2014/main" id="{CE74575E-0EC2-4D42-B2AD-218253D0D2C4}"/>
              </a:ext>
            </a:extLst>
          </p:cNvPr>
          <p:cNvSpPr txBox="1"/>
          <p:nvPr/>
        </p:nvSpPr>
        <p:spPr>
          <a:xfrm>
            <a:off x="1182469" y="7156901"/>
            <a:ext cx="646331" cy="2649956"/>
          </a:xfrm>
          <a:prstGeom prst="rect">
            <a:avLst/>
          </a:prstGeom>
          <a:noFill/>
        </p:spPr>
        <p:txBody>
          <a:bodyPr vert="eaVert" wrap="none" rtlCol="0">
            <a:spAutoFit/>
          </a:bodyPr>
          <a:lstStyle/>
          <a:p>
            <a:pPr algn="l"/>
            <a:r>
              <a:rPr kumimoji="1" lang="ja-JP" altLang="en-US" sz="2400" dirty="0">
                <a:latin typeface="メイリオ" panose="020B0604030504040204" pitchFamily="50" charset="-128"/>
                <a:ea typeface="メイリオ" panose="020B0604030504040204" pitchFamily="50" charset="-128"/>
              </a:rPr>
              <a:t>クレーム</a:t>
            </a:r>
            <a:r>
              <a:rPr kumimoji="1" lang="en-US" altLang="ja-JP" sz="2400" dirty="0">
                <a:latin typeface="メイリオ" panose="020B0604030504040204" pitchFamily="50" charset="-128"/>
                <a:ea typeface="メイリオ" panose="020B0604030504040204" pitchFamily="50" charset="-128"/>
              </a:rPr>
              <a:t>1</a:t>
            </a:r>
            <a:r>
              <a:rPr kumimoji="1" lang="ja-JP" altLang="en-US" sz="2400" dirty="0">
                <a:latin typeface="メイリオ" panose="020B0604030504040204" pitchFamily="50" charset="-128"/>
                <a:ea typeface="メイリオ" panose="020B0604030504040204" pitchFamily="50" charset="-128"/>
              </a:rPr>
              <a:t>次対応</a:t>
            </a:r>
          </a:p>
        </p:txBody>
      </p:sp>
      <p:sp>
        <p:nvSpPr>
          <p:cNvPr id="9" name="テキスト ボックス 8">
            <a:extLst>
              <a:ext uri="{FF2B5EF4-FFF2-40B4-BE49-F238E27FC236}">
                <a16:creationId xmlns:a16="http://schemas.microsoft.com/office/drawing/2014/main" id="{97F401F0-4AD9-430D-B5E4-DB6118D0D7D1}"/>
              </a:ext>
            </a:extLst>
          </p:cNvPr>
          <p:cNvSpPr txBox="1"/>
          <p:nvPr/>
        </p:nvSpPr>
        <p:spPr>
          <a:xfrm>
            <a:off x="7782282" y="7156901"/>
            <a:ext cx="553998" cy="1938992"/>
          </a:xfrm>
          <a:prstGeom prst="rect">
            <a:avLst/>
          </a:prstGeom>
          <a:noFill/>
        </p:spPr>
        <p:txBody>
          <a:bodyPr vert="eaVert" wrap="none" rtlCol="0">
            <a:spAutoFit/>
          </a:bodyPr>
          <a:lstStyle/>
          <a:p>
            <a:pPr algn="l"/>
            <a:r>
              <a:rPr kumimoji="1" lang="ja-JP" altLang="en-US" sz="2400" dirty="0">
                <a:latin typeface="メイリオ" panose="020B0604030504040204" pitchFamily="50" charset="-128"/>
                <a:ea typeface="メイリオ" panose="020B0604030504040204" pitchFamily="50" charset="-128"/>
              </a:rPr>
              <a:t>再発防止対策</a:t>
            </a:r>
          </a:p>
        </p:txBody>
      </p:sp>
      <p:sp>
        <p:nvSpPr>
          <p:cNvPr id="10" name="テキスト ボックス 9">
            <a:extLst>
              <a:ext uri="{FF2B5EF4-FFF2-40B4-BE49-F238E27FC236}">
                <a16:creationId xmlns:a16="http://schemas.microsoft.com/office/drawing/2014/main" id="{84AD38B8-34FA-4E12-BC96-D1B109CFA137}"/>
              </a:ext>
            </a:extLst>
          </p:cNvPr>
          <p:cNvSpPr txBox="1"/>
          <p:nvPr/>
        </p:nvSpPr>
        <p:spPr>
          <a:xfrm>
            <a:off x="9585324" y="7530870"/>
            <a:ext cx="3262432" cy="1200329"/>
          </a:xfrm>
          <a:prstGeom prst="rect">
            <a:avLst/>
          </a:prstGeom>
          <a:noFill/>
        </p:spPr>
        <p:txBody>
          <a:bodyPr wrap="none" rtlCol="0">
            <a:spAutoFit/>
          </a:bodyPr>
          <a:lstStyle/>
          <a:p>
            <a:pPr algn="l"/>
            <a:r>
              <a:rPr kumimoji="1" lang="ja-JP" altLang="en-US" sz="2400" dirty="0">
                <a:latin typeface="メイリオ" panose="020B0604030504040204" pitchFamily="50" charset="-128"/>
                <a:ea typeface="メイリオ" panose="020B0604030504040204" pitchFamily="50" charset="-128"/>
              </a:rPr>
              <a:t>チームとして共有する</a:t>
            </a:r>
            <a:endParaRPr kumimoji="1" lang="en-US" altLang="ja-JP" sz="2400" dirty="0">
              <a:latin typeface="メイリオ" panose="020B0604030504040204" pitchFamily="50" charset="-128"/>
              <a:ea typeface="メイリオ" panose="020B0604030504040204" pitchFamily="50" charset="-128"/>
            </a:endParaRPr>
          </a:p>
          <a:p>
            <a:pPr algn="l"/>
            <a:r>
              <a:rPr kumimoji="1" lang="ja-JP" altLang="en-US" sz="2400" dirty="0" err="1">
                <a:latin typeface="メイリオ" panose="020B0604030504040204" pitchFamily="50" charset="-128"/>
                <a:ea typeface="メイリオ" panose="020B0604030504040204" pitchFamily="50" charset="-128"/>
              </a:rPr>
              <a:t>だけで</a:t>
            </a:r>
            <a:r>
              <a:rPr kumimoji="1" lang="ja-JP" altLang="en-US" sz="2400" dirty="0">
                <a:latin typeface="メイリオ" panose="020B0604030504040204" pitchFamily="50" charset="-128"/>
                <a:ea typeface="メイリオ" panose="020B0604030504040204" pitchFamily="50" charset="-128"/>
              </a:rPr>
              <a:t>なく研修実施</a:t>
            </a:r>
            <a:endParaRPr kumimoji="1" lang="en-US" altLang="ja-JP" sz="2400" dirty="0">
              <a:latin typeface="メイリオ" panose="020B0604030504040204" pitchFamily="50" charset="-128"/>
              <a:ea typeface="メイリオ" panose="020B0604030504040204" pitchFamily="50" charset="-128"/>
            </a:endParaRPr>
          </a:p>
          <a:p>
            <a:pPr algn="l"/>
            <a:r>
              <a:rPr kumimoji="1" lang="ja-JP" altLang="en-US" sz="2400" dirty="0">
                <a:latin typeface="メイリオ" panose="020B0604030504040204" pitchFamily="50" charset="-128"/>
                <a:ea typeface="メイリオ" panose="020B0604030504040204" pitchFamily="50" charset="-128"/>
              </a:rPr>
              <a:t>（ロールプレイング）</a:t>
            </a:r>
          </a:p>
        </p:txBody>
      </p:sp>
      <p:sp>
        <p:nvSpPr>
          <p:cNvPr id="12" name="右大かっこ 11">
            <a:extLst>
              <a:ext uri="{FF2B5EF4-FFF2-40B4-BE49-F238E27FC236}">
                <a16:creationId xmlns:a16="http://schemas.microsoft.com/office/drawing/2014/main" id="{204585E4-E46E-4104-8A60-C63DE2BD39E2}"/>
              </a:ext>
            </a:extLst>
          </p:cNvPr>
          <p:cNvSpPr/>
          <p:nvPr/>
        </p:nvSpPr>
        <p:spPr>
          <a:xfrm rot="5400000">
            <a:off x="11230558" y="5920415"/>
            <a:ext cx="141583" cy="2457163"/>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タイトル 1">
            <a:extLst>
              <a:ext uri="{FF2B5EF4-FFF2-40B4-BE49-F238E27FC236}">
                <a16:creationId xmlns:a16="http://schemas.microsoft.com/office/drawing/2014/main" id="{6E502FF2-32D2-4447-932C-EB2651C097E0}"/>
              </a:ext>
            </a:extLst>
          </p:cNvPr>
          <p:cNvSpPr>
            <a:spLocks noGrp="1"/>
          </p:cNvSpPr>
          <p:nvPr>
            <p:ph type="title"/>
          </p:nvPr>
        </p:nvSpPr>
        <p:spPr>
          <a:xfrm>
            <a:off x="942975" y="547688"/>
            <a:ext cx="11828463" cy="1987550"/>
          </a:xfrm>
        </p:spPr>
        <p:txBody>
          <a:bodyPr/>
          <a:lstStyle/>
          <a:p>
            <a:r>
              <a:rPr kumimoji="1" lang="ja-JP" altLang="en-US" dirty="0"/>
              <a:t>クレーム対応は重要</a:t>
            </a:r>
          </a:p>
        </p:txBody>
      </p:sp>
      <p:sp>
        <p:nvSpPr>
          <p:cNvPr id="14" name="テキスト ボックス 13">
            <a:extLst>
              <a:ext uri="{FF2B5EF4-FFF2-40B4-BE49-F238E27FC236}">
                <a16:creationId xmlns:a16="http://schemas.microsoft.com/office/drawing/2014/main" id="{34D38A6B-5FC6-47A1-84C5-D841E5BA7DAD}"/>
              </a:ext>
            </a:extLst>
          </p:cNvPr>
          <p:cNvSpPr txBox="1"/>
          <p:nvPr/>
        </p:nvSpPr>
        <p:spPr>
          <a:xfrm>
            <a:off x="4200068" y="2307886"/>
            <a:ext cx="5314275"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クレーム対応のフロー</a:t>
            </a:r>
          </a:p>
        </p:txBody>
      </p:sp>
    </p:spTree>
    <p:extLst>
      <p:ext uri="{BB962C8B-B14F-4D97-AF65-F5344CB8AC3E}">
        <p14:creationId xmlns:p14="http://schemas.microsoft.com/office/powerpoint/2010/main" val="21007105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74628E-E9AF-4836-A302-73639B50D2EC}"/>
              </a:ext>
            </a:extLst>
          </p:cNvPr>
          <p:cNvSpPr>
            <a:spLocks noGrp="1"/>
          </p:cNvSpPr>
          <p:nvPr>
            <p:ph type="title"/>
          </p:nvPr>
        </p:nvSpPr>
        <p:spPr/>
        <p:txBody>
          <a:bodyPr/>
          <a:lstStyle/>
          <a:p>
            <a:r>
              <a:rPr kumimoji="1" lang="ja-JP" altLang="en-US" dirty="0"/>
              <a:t>クレーム対応は重要</a:t>
            </a:r>
          </a:p>
        </p:txBody>
      </p:sp>
      <p:sp>
        <p:nvSpPr>
          <p:cNvPr id="3" name="スライド番号プレースホルダー 2">
            <a:extLst>
              <a:ext uri="{FF2B5EF4-FFF2-40B4-BE49-F238E27FC236}">
                <a16:creationId xmlns:a16="http://schemas.microsoft.com/office/drawing/2014/main" id="{6769B0D4-8DC2-4E0E-841E-EF8579B42E50}"/>
              </a:ext>
            </a:extLst>
          </p:cNvPr>
          <p:cNvSpPr>
            <a:spLocks noGrp="1"/>
          </p:cNvSpPr>
          <p:nvPr>
            <p:ph type="sldNum" sz="quarter" idx="12"/>
          </p:nvPr>
        </p:nvSpPr>
        <p:spPr/>
        <p:txBody>
          <a:bodyPr/>
          <a:lstStyle/>
          <a:p>
            <a:fld id="{FB0286DF-49CB-4104-9278-49D363CD3217}" type="slidenum">
              <a:rPr kumimoji="1" lang="ja-JP" altLang="en-US" smtClean="0"/>
              <a:pPr/>
              <a:t>53</a:t>
            </a:fld>
            <a:endParaRPr kumimoji="1" lang="ja-JP" altLang="en-US" dirty="0"/>
          </a:p>
        </p:txBody>
      </p:sp>
      <p:sp>
        <p:nvSpPr>
          <p:cNvPr id="4" name="テキスト ボックス 3">
            <a:extLst>
              <a:ext uri="{FF2B5EF4-FFF2-40B4-BE49-F238E27FC236}">
                <a16:creationId xmlns:a16="http://schemas.microsoft.com/office/drawing/2014/main" id="{9AADD0FA-908B-4F3F-91D9-D4C2FA635185}"/>
              </a:ext>
            </a:extLst>
          </p:cNvPr>
          <p:cNvSpPr txBox="1"/>
          <p:nvPr/>
        </p:nvSpPr>
        <p:spPr>
          <a:xfrm>
            <a:off x="942866" y="2535643"/>
            <a:ext cx="7879080"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クレーム対応はなぜ重要なのか？</a:t>
            </a:r>
          </a:p>
        </p:txBody>
      </p:sp>
    </p:spTree>
    <p:extLst>
      <p:ext uri="{BB962C8B-B14F-4D97-AF65-F5344CB8AC3E}">
        <p14:creationId xmlns:p14="http://schemas.microsoft.com/office/powerpoint/2010/main" val="37261896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74628E-E9AF-4836-A302-73639B50D2EC}"/>
              </a:ext>
            </a:extLst>
          </p:cNvPr>
          <p:cNvSpPr>
            <a:spLocks noGrp="1"/>
          </p:cNvSpPr>
          <p:nvPr>
            <p:ph type="title"/>
          </p:nvPr>
        </p:nvSpPr>
        <p:spPr/>
        <p:txBody>
          <a:bodyPr/>
          <a:lstStyle/>
          <a:p>
            <a:r>
              <a:rPr kumimoji="1" lang="ja-JP" altLang="en-US" dirty="0"/>
              <a:t>クレーム対応は重要</a:t>
            </a:r>
          </a:p>
        </p:txBody>
      </p:sp>
      <p:sp>
        <p:nvSpPr>
          <p:cNvPr id="3" name="スライド番号プレースホルダー 2">
            <a:extLst>
              <a:ext uri="{FF2B5EF4-FFF2-40B4-BE49-F238E27FC236}">
                <a16:creationId xmlns:a16="http://schemas.microsoft.com/office/drawing/2014/main" id="{6769B0D4-8DC2-4E0E-841E-EF8579B42E50}"/>
              </a:ext>
            </a:extLst>
          </p:cNvPr>
          <p:cNvSpPr>
            <a:spLocks noGrp="1"/>
          </p:cNvSpPr>
          <p:nvPr>
            <p:ph type="sldNum" sz="quarter" idx="12"/>
          </p:nvPr>
        </p:nvSpPr>
        <p:spPr/>
        <p:txBody>
          <a:bodyPr/>
          <a:lstStyle/>
          <a:p>
            <a:fld id="{FB0286DF-49CB-4104-9278-49D363CD3217}" type="slidenum">
              <a:rPr kumimoji="1" lang="ja-JP" altLang="en-US" smtClean="0"/>
              <a:pPr/>
              <a:t>54</a:t>
            </a:fld>
            <a:endParaRPr kumimoji="1" lang="ja-JP" altLang="en-US" dirty="0"/>
          </a:p>
        </p:txBody>
      </p:sp>
      <p:sp>
        <p:nvSpPr>
          <p:cNvPr id="4" name="テキスト ボックス 3">
            <a:extLst>
              <a:ext uri="{FF2B5EF4-FFF2-40B4-BE49-F238E27FC236}">
                <a16:creationId xmlns:a16="http://schemas.microsoft.com/office/drawing/2014/main" id="{9AADD0FA-908B-4F3F-91D9-D4C2FA635185}"/>
              </a:ext>
            </a:extLst>
          </p:cNvPr>
          <p:cNvSpPr txBox="1"/>
          <p:nvPr/>
        </p:nvSpPr>
        <p:spPr>
          <a:xfrm>
            <a:off x="942866" y="2535643"/>
            <a:ext cx="7879080"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クレーム対応はなぜ重要なのか？</a:t>
            </a:r>
          </a:p>
        </p:txBody>
      </p:sp>
      <p:sp>
        <p:nvSpPr>
          <p:cNvPr id="7" name="テキスト ボックス 6">
            <a:extLst>
              <a:ext uri="{FF2B5EF4-FFF2-40B4-BE49-F238E27FC236}">
                <a16:creationId xmlns:a16="http://schemas.microsoft.com/office/drawing/2014/main" id="{B4113E57-006B-4AD4-86F7-AE99735ED774}"/>
              </a:ext>
            </a:extLst>
          </p:cNvPr>
          <p:cNvSpPr txBox="1"/>
          <p:nvPr/>
        </p:nvSpPr>
        <p:spPr>
          <a:xfrm>
            <a:off x="942866" y="4066816"/>
            <a:ext cx="8775159" cy="707886"/>
          </a:xfrm>
          <a:prstGeom prst="rect">
            <a:avLst/>
          </a:prstGeom>
          <a:noFill/>
        </p:spPr>
        <p:txBody>
          <a:bodyPr wrap="none" rtlCol="0">
            <a:spAutoFit/>
          </a:bodyPr>
          <a:lstStyle/>
          <a:p>
            <a:pPr marL="571500" indent="-571500" algn="l">
              <a:buFont typeface="Wingdings" panose="05000000000000000000" pitchFamily="2" charset="2"/>
              <a:buChar char="ü"/>
            </a:pPr>
            <a:r>
              <a:rPr kumimoji="1" lang="en-US" altLang="ja-JP" sz="4000" b="1" dirty="0">
                <a:solidFill>
                  <a:schemeClr val="accent1"/>
                </a:solidFill>
                <a:latin typeface="メイリオ" panose="020B0604030504040204" pitchFamily="50" charset="-128"/>
                <a:ea typeface="メイリオ" panose="020B0604030504040204" pitchFamily="50" charset="-128"/>
              </a:rPr>
              <a:t>2</a:t>
            </a:r>
            <a:r>
              <a:rPr kumimoji="1" lang="ja-JP" altLang="en-US" sz="4000" b="1" dirty="0">
                <a:solidFill>
                  <a:schemeClr val="accent1"/>
                </a:solidFill>
                <a:latin typeface="メイリオ" panose="020B0604030504040204" pitchFamily="50" charset="-128"/>
                <a:ea typeface="メイリオ" panose="020B0604030504040204" pitchFamily="50" charset="-128"/>
              </a:rPr>
              <a:t>次クレームへの発展を防止できる</a:t>
            </a:r>
          </a:p>
        </p:txBody>
      </p:sp>
      <p:sp>
        <p:nvSpPr>
          <p:cNvPr id="8" name="テキスト ボックス 7">
            <a:extLst>
              <a:ext uri="{FF2B5EF4-FFF2-40B4-BE49-F238E27FC236}">
                <a16:creationId xmlns:a16="http://schemas.microsoft.com/office/drawing/2014/main" id="{E1B2AC78-641F-4000-8589-1905F562B642}"/>
              </a:ext>
            </a:extLst>
          </p:cNvPr>
          <p:cNvSpPr txBox="1"/>
          <p:nvPr/>
        </p:nvSpPr>
        <p:spPr>
          <a:xfrm>
            <a:off x="942866" y="5326463"/>
            <a:ext cx="8456161" cy="707886"/>
          </a:xfrm>
          <a:prstGeom prst="rect">
            <a:avLst/>
          </a:prstGeom>
          <a:noFill/>
        </p:spPr>
        <p:txBody>
          <a:bodyPr wrap="none" rtlCol="0">
            <a:spAutoFit/>
          </a:bodyPr>
          <a:lstStyle/>
          <a:p>
            <a:pPr marL="571500" indent="-571500" algn="l">
              <a:buFont typeface="Wingdings" panose="05000000000000000000" pitchFamily="2" charset="2"/>
              <a:buChar char="ü"/>
            </a:pPr>
            <a:r>
              <a:rPr kumimoji="1" lang="ja-JP" altLang="en-US" sz="4000" b="1" dirty="0">
                <a:solidFill>
                  <a:schemeClr val="accent1"/>
                </a:solidFill>
                <a:latin typeface="メイリオ" panose="020B0604030504040204" pitchFamily="50" charset="-128"/>
                <a:ea typeface="メイリオ" panose="020B0604030504040204" pitchFamily="50" charset="-128"/>
              </a:rPr>
              <a:t>同じクレームの再発を防止できる</a:t>
            </a:r>
          </a:p>
        </p:txBody>
      </p:sp>
    </p:spTree>
    <p:extLst>
      <p:ext uri="{BB962C8B-B14F-4D97-AF65-F5344CB8AC3E}">
        <p14:creationId xmlns:p14="http://schemas.microsoft.com/office/powerpoint/2010/main" val="10199475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74628E-E9AF-4836-A302-73639B50D2EC}"/>
              </a:ext>
            </a:extLst>
          </p:cNvPr>
          <p:cNvSpPr>
            <a:spLocks noGrp="1"/>
          </p:cNvSpPr>
          <p:nvPr>
            <p:ph type="title"/>
          </p:nvPr>
        </p:nvSpPr>
        <p:spPr/>
        <p:txBody>
          <a:bodyPr/>
          <a:lstStyle/>
          <a:p>
            <a:r>
              <a:rPr kumimoji="1" lang="ja-JP" altLang="en-US" dirty="0"/>
              <a:t>クレーム対応は重要</a:t>
            </a:r>
          </a:p>
        </p:txBody>
      </p:sp>
      <p:sp>
        <p:nvSpPr>
          <p:cNvPr id="3" name="スライド番号プレースホルダー 2">
            <a:extLst>
              <a:ext uri="{FF2B5EF4-FFF2-40B4-BE49-F238E27FC236}">
                <a16:creationId xmlns:a16="http://schemas.microsoft.com/office/drawing/2014/main" id="{6769B0D4-8DC2-4E0E-841E-EF8579B42E50}"/>
              </a:ext>
            </a:extLst>
          </p:cNvPr>
          <p:cNvSpPr>
            <a:spLocks noGrp="1"/>
          </p:cNvSpPr>
          <p:nvPr>
            <p:ph type="sldNum" sz="quarter" idx="12"/>
          </p:nvPr>
        </p:nvSpPr>
        <p:spPr/>
        <p:txBody>
          <a:bodyPr/>
          <a:lstStyle/>
          <a:p>
            <a:fld id="{FB0286DF-49CB-4104-9278-49D363CD3217}" type="slidenum">
              <a:rPr kumimoji="1" lang="ja-JP" altLang="en-US" smtClean="0"/>
              <a:pPr/>
              <a:t>55</a:t>
            </a:fld>
            <a:endParaRPr kumimoji="1" lang="ja-JP" altLang="en-US" dirty="0"/>
          </a:p>
        </p:txBody>
      </p:sp>
      <p:sp>
        <p:nvSpPr>
          <p:cNvPr id="4" name="テキスト ボックス 3">
            <a:extLst>
              <a:ext uri="{FF2B5EF4-FFF2-40B4-BE49-F238E27FC236}">
                <a16:creationId xmlns:a16="http://schemas.microsoft.com/office/drawing/2014/main" id="{9AADD0FA-908B-4F3F-91D9-D4C2FA635185}"/>
              </a:ext>
            </a:extLst>
          </p:cNvPr>
          <p:cNvSpPr txBox="1"/>
          <p:nvPr/>
        </p:nvSpPr>
        <p:spPr>
          <a:xfrm>
            <a:off x="942866" y="2535643"/>
            <a:ext cx="7879080"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クレーム対応はなぜ重要なのか？</a:t>
            </a:r>
          </a:p>
        </p:txBody>
      </p:sp>
      <p:sp>
        <p:nvSpPr>
          <p:cNvPr id="5" name="テキスト ボックス 4">
            <a:extLst>
              <a:ext uri="{FF2B5EF4-FFF2-40B4-BE49-F238E27FC236}">
                <a16:creationId xmlns:a16="http://schemas.microsoft.com/office/drawing/2014/main" id="{2D3AE601-96D8-43CE-9F43-B7930EC145E8}"/>
              </a:ext>
            </a:extLst>
          </p:cNvPr>
          <p:cNvSpPr txBox="1"/>
          <p:nvPr/>
        </p:nvSpPr>
        <p:spPr>
          <a:xfrm>
            <a:off x="1031502" y="7271136"/>
            <a:ext cx="11651407" cy="1323439"/>
          </a:xfrm>
          <a:prstGeom prst="rect">
            <a:avLst/>
          </a:prstGeom>
          <a:noFill/>
        </p:spPr>
        <p:txBody>
          <a:bodyPr wrap="square" rtlCol="0">
            <a:spAutoFit/>
          </a:bodyPr>
          <a:lstStyle/>
          <a:p>
            <a:pPr algn="l"/>
            <a:r>
              <a:rPr kumimoji="1" lang="ja-JP" altLang="en-US" sz="4000" dirty="0">
                <a:latin typeface="メイリオ" panose="020B0604030504040204" pitchFamily="50" charset="-128"/>
                <a:ea typeface="メイリオ" panose="020B0604030504040204" pitchFamily="50" charset="-128"/>
              </a:rPr>
              <a:t>医療過誤や医療事故を除き、クレームのほとんどは未然に防ぐことが出来る</a:t>
            </a:r>
          </a:p>
        </p:txBody>
      </p:sp>
      <p:sp>
        <p:nvSpPr>
          <p:cNvPr id="7" name="テキスト ボックス 6">
            <a:extLst>
              <a:ext uri="{FF2B5EF4-FFF2-40B4-BE49-F238E27FC236}">
                <a16:creationId xmlns:a16="http://schemas.microsoft.com/office/drawing/2014/main" id="{B4113E57-006B-4AD4-86F7-AE99735ED774}"/>
              </a:ext>
            </a:extLst>
          </p:cNvPr>
          <p:cNvSpPr txBox="1"/>
          <p:nvPr/>
        </p:nvSpPr>
        <p:spPr>
          <a:xfrm>
            <a:off x="942866" y="4066816"/>
            <a:ext cx="8775159" cy="707886"/>
          </a:xfrm>
          <a:prstGeom prst="rect">
            <a:avLst/>
          </a:prstGeom>
          <a:noFill/>
        </p:spPr>
        <p:txBody>
          <a:bodyPr wrap="none" rtlCol="0">
            <a:spAutoFit/>
          </a:bodyPr>
          <a:lstStyle/>
          <a:p>
            <a:pPr marL="571500" indent="-571500" algn="l">
              <a:buFont typeface="Wingdings" panose="05000000000000000000" pitchFamily="2" charset="2"/>
              <a:buChar char="ü"/>
            </a:pPr>
            <a:r>
              <a:rPr kumimoji="1" lang="en-US" altLang="ja-JP" sz="4000" b="1" dirty="0">
                <a:solidFill>
                  <a:schemeClr val="accent1"/>
                </a:solidFill>
                <a:latin typeface="メイリオ" panose="020B0604030504040204" pitchFamily="50" charset="-128"/>
                <a:ea typeface="メイリオ" panose="020B0604030504040204" pitchFamily="50" charset="-128"/>
              </a:rPr>
              <a:t>2</a:t>
            </a:r>
            <a:r>
              <a:rPr kumimoji="1" lang="ja-JP" altLang="en-US" sz="4000" b="1" dirty="0">
                <a:solidFill>
                  <a:schemeClr val="accent1"/>
                </a:solidFill>
                <a:latin typeface="メイリオ" panose="020B0604030504040204" pitchFamily="50" charset="-128"/>
                <a:ea typeface="メイリオ" panose="020B0604030504040204" pitchFamily="50" charset="-128"/>
              </a:rPr>
              <a:t>次クレームへの発展を防止できる</a:t>
            </a:r>
          </a:p>
        </p:txBody>
      </p:sp>
      <p:sp>
        <p:nvSpPr>
          <p:cNvPr id="8" name="テキスト ボックス 7">
            <a:extLst>
              <a:ext uri="{FF2B5EF4-FFF2-40B4-BE49-F238E27FC236}">
                <a16:creationId xmlns:a16="http://schemas.microsoft.com/office/drawing/2014/main" id="{E1B2AC78-641F-4000-8589-1905F562B642}"/>
              </a:ext>
            </a:extLst>
          </p:cNvPr>
          <p:cNvSpPr txBox="1"/>
          <p:nvPr/>
        </p:nvSpPr>
        <p:spPr>
          <a:xfrm>
            <a:off x="942866" y="5326463"/>
            <a:ext cx="8456161" cy="707886"/>
          </a:xfrm>
          <a:prstGeom prst="rect">
            <a:avLst/>
          </a:prstGeom>
          <a:noFill/>
        </p:spPr>
        <p:txBody>
          <a:bodyPr wrap="none" rtlCol="0">
            <a:spAutoFit/>
          </a:bodyPr>
          <a:lstStyle/>
          <a:p>
            <a:pPr marL="571500" indent="-571500" algn="l">
              <a:buFont typeface="Wingdings" panose="05000000000000000000" pitchFamily="2" charset="2"/>
              <a:buChar char="ü"/>
            </a:pPr>
            <a:r>
              <a:rPr kumimoji="1" lang="ja-JP" altLang="en-US" sz="4000" b="1" dirty="0">
                <a:solidFill>
                  <a:schemeClr val="accent1"/>
                </a:solidFill>
                <a:latin typeface="メイリオ" panose="020B0604030504040204" pitchFamily="50" charset="-128"/>
                <a:ea typeface="メイリオ" panose="020B0604030504040204" pitchFamily="50" charset="-128"/>
              </a:rPr>
              <a:t>同じクレームの再発を防止できる</a:t>
            </a:r>
          </a:p>
        </p:txBody>
      </p:sp>
    </p:spTree>
    <p:extLst>
      <p:ext uri="{BB962C8B-B14F-4D97-AF65-F5344CB8AC3E}">
        <p14:creationId xmlns:p14="http://schemas.microsoft.com/office/powerpoint/2010/main" val="41378559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2E9A25-97D3-4197-A5BF-02171961159C}"/>
              </a:ext>
            </a:extLst>
          </p:cNvPr>
          <p:cNvSpPr>
            <a:spLocks noGrp="1"/>
          </p:cNvSpPr>
          <p:nvPr>
            <p:ph type="title"/>
          </p:nvPr>
        </p:nvSpPr>
        <p:spPr>
          <a:xfrm>
            <a:off x="3404458" y="547605"/>
            <a:ext cx="9367089" cy="1988038"/>
          </a:xfrm>
        </p:spPr>
        <p:txBody>
          <a:bodyPr>
            <a:normAutofit/>
          </a:bodyPr>
          <a:lstStyle/>
          <a:p>
            <a:r>
              <a:rPr kumimoji="1" lang="ja-JP" altLang="en-US" sz="6000" dirty="0"/>
              <a:t>クレーム対応事例ワーク</a:t>
            </a:r>
          </a:p>
        </p:txBody>
      </p:sp>
      <p:sp>
        <p:nvSpPr>
          <p:cNvPr id="3" name="スライド番号プレースホルダー 2">
            <a:extLst>
              <a:ext uri="{FF2B5EF4-FFF2-40B4-BE49-F238E27FC236}">
                <a16:creationId xmlns:a16="http://schemas.microsoft.com/office/drawing/2014/main" id="{1642F398-3CC3-4CDC-8B22-C56C2B4E4AB9}"/>
              </a:ext>
            </a:extLst>
          </p:cNvPr>
          <p:cNvSpPr>
            <a:spLocks noGrp="1"/>
          </p:cNvSpPr>
          <p:nvPr>
            <p:ph type="sldNum" sz="quarter" idx="12"/>
          </p:nvPr>
        </p:nvSpPr>
        <p:spPr/>
        <p:txBody>
          <a:bodyPr/>
          <a:lstStyle/>
          <a:p>
            <a:fld id="{FB0286DF-49CB-4104-9278-49D363CD3217}" type="slidenum">
              <a:rPr kumimoji="1" lang="ja-JP" altLang="en-US" smtClean="0"/>
              <a:pPr/>
              <a:t>56</a:t>
            </a:fld>
            <a:endParaRPr kumimoji="1" lang="ja-JP" altLang="en-US" dirty="0"/>
          </a:p>
        </p:txBody>
      </p:sp>
      <p:sp>
        <p:nvSpPr>
          <p:cNvPr id="4" name="テキスト プレースホルダー 7">
            <a:extLst>
              <a:ext uri="{FF2B5EF4-FFF2-40B4-BE49-F238E27FC236}">
                <a16:creationId xmlns:a16="http://schemas.microsoft.com/office/drawing/2014/main" id="{FC0B6396-2894-4DE5-B3F6-F85D076694E4}"/>
              </a:ext>
            </a:extLst>
          </p:cNvPr>
          <p:cNvSpPr txBox="1">
            <a:spLocks/>
          </p:cNvSpPr>
          <p:nvPr/>
        </p:nvSpPr>
        <p:spPr>
          <a:xfrm>
            <a:off x="994186" y="603050"/>
            <a:ext cx="2410272" cy="1212850"/>
          </a:xfrm>
          <a:prstGeom prst="rect">
            <a:avLst/>
          </a:prstGeom>
          <a:solidFill>
            <a:srgbClr val="FFC000"/>
          </a:solidFill>
          <a:ln>
            <a:noFill/>
          </a:ln>
        </p:spPr>
        <p:txBody>
          <a:bodyPr bIns="180000" anchor="ctr" anchorCtr="1">
            <a:normAutofit fontScale="92500" lnSpcReduction="20000"/>
          </a:bodyPr>
          <a:lstStyle>
            <a:lvl1pPr marL="342854" indent="-342854" algn="l" defTabSz="1371417" rtl="0" eaLnBrk="1" latinLnBrk="0" hangingPunct="1">
              <a:lnSpc>
                <a:spcPct val="90000"/>
              </a:lnSpc>
              <a:spcBef>
                <a:spcPts val="1500"/>
              </a:spcBef>
              <a:buFont typeface="Arial" panose="020B0604020202020204" pitchFamily="34" charset="0"/>
              <a:buChar char="•"/>
              <a:defRPr kumimoji="1" sz="4199" kern="1200">
                <a:solidFill>
                  <a:schemeClr val="tx1"/>
                </a:solidFill>
                <a:latin typeface="+mn-lt"/>
                <a:ea typeface="+mn-ea"/>
                <a:cs typeface="+mn-cs"/>
              </a:defRPr>
            </a:lvl1pPr>
            <a:lvl2pPr marL="1028563" indent="-342854" algn="l" defTabSz="1371417" rtl="0" eaLnBrk="1" latinLnBrk="0" hangingPunct="1">
              <a:lnSpc>
                <a:spcPct val="90000"/>
              </a:lnSpc>
              <a:spcBef>
                <a:spcPts val="750"/>
              </a:spcBef>
              <a:buFont typeface="Arial" panose="020B0604020202020204" pitchFamily="34" charset="0"/>
              <a:buChar char="•"/>
              <a:defRPr kumimoji="1" sz="3600" kern="1200">
                <a:solidFill>
                  <a:schemeClr val="tx1"/>
                </a:solidFill>
                <a:latin typeface="+mn-lt"/>
                <a:ea typeface="+mn-ea"/>
                <a:cs typeface="+mn-cs"/>
              </a:defRPr>
            </a:lvl2pPr>
            <a:lvl3pPr marL="1714271" indent="-342854" algn="l" defTabSz="1371417" rtl="0" eaLnBrk="1" latinLnBrk="0" hangingPunct="1">
              <a:lnSpc>
                <a:spcPct val="90000"/>
              </a:lnSpc>
              <a:spcBef>
                <a:spcPts val="750"/>
              </a:spcBef>
              <a:buFont typeface="Arial" panose="020B0604020202020204" pitchFamily="34" charset="0"/>
              <a:buChar char="•"/>
              <a:defRPr kumimoji="1" sz="3000" kern="1200">
                <a:solidFill>
                  <a:schemeClr val="tx1"/>
                </a:solidFill>
                <a:latin typeface="+mn-lt"/>
                <a:ea typeface="+mn-ea"/>
                <a:cs typeface="+mn-cs"/>
              </a:defRPr>
            </a:lvl3pPr>
            <a:lvl4pPr marL="2399980"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4pPr>
            <a:lvl5pPr marL="3085689"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5pPr>
            <a:lvl6pPr marL="3771397"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6pPr>
            <a:lvl7pPr marL="4457106"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7pPr>
            <a:lvl8pPr marL="5142814"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8pPr>
            <a:lvl9pPr marL="5828523" indent="-342854" algn="l" defTabSz="1371417" rtl="0" eaLnBrk="1" latinLnBrk="0" hangingPunct="1">
              <a:lnSpc>
                <a:spcPct val="90000"/>
              </a:lnSpc>
              <a:spcBef>
                <a:spcPts val="750"/>
              </a:spcBef>
              <a:buFont typeface="Arial" panose="020B0604020202020204" pitchFamily="34" charset="0"/>
              <a:buChar char="•"/>
              <a:defRPr kumimoji="1" sz="2700" kern="1200">
                <a:solidFill>
                  <a:schemeClr val="tx1"/>
                </a:solidFill>
                <a:latin typeface="+mn-lt"/>
                <a:ea typeface="+mn-ea"/>
                <a:cs typeface="+mn-cs"/>
              </a:defRPr>
            </a:lvl9pPr>
          </a:lstStyle>
          <a:p>
            <a:pPr marL="0" indent="0">
              <a:lnSpc>
                <a:spcPct val="150000"/>
              </a:lnSpc>
              <a:buNone/>
            </a:pPr>
            <a:r>
              <a:rPr lang="en-US" altLang="ja-JP" sz="5400" b="1" dirty="0">
                <a:solidFill>
                  <a:schemeClr val="bg1"/>
                </a:solidFill>
              </a:rPr>
              <a:t>Work</a:t>
            </a:r>
            <a:r>
              <a:rPr lang="ja-JP" altLang="en-US" sz="5400" b="1" dirty="0">
                <a:solidFill>
                  <a:schemeClr val="bg1"/>
                </a:solidFill>
              </a:rPr>
              <a:t>③</a:t>
            </a:r>
          </a:p>
        </p:txBody>
      </p:sp>
      <p:sp>
        <p:nvSpPr>
          <p:cNvPr id="5" name="テキスト ボックス 4">
            <a:extLst>
              <a:ext uri="{FF2B5EF4-FFF2-40B4-BE49-F238E27FC236}">
                <a16:creationId xmlns:a16="http://schemas.microsoft.com/office/drawing/2014/main" id="{DD09545D-FF27-40BF-845F-211914567E5B}"/>
              </a:ext>
            </a:extLst>
          </p:cNvPr>
          <p:cNvSpPr txBox="1"/>
          <p:nvPr/>
        </p:nvSpPr>
        <p:spPr>
          <a:xfrm>
            <a:off x="1303019" y="3040380"/>
            <a:ext cx="11468527" cy="2708434"/>
          </a:xfrm>
          <a:prstGeom prst="rect">
            <a:avLst/>
          </a:prstGeom>
          <a:noFill/>
        </p:spPr>
        <p:txBody>
          <a:bodyPr wrap="square" rtlCol="0">
            <a:spAutoFit/>
          </a:bodyPr>
          <a:lstStyle/>
          <a:p>
            <a:pPr>
              <a:spcAft>
                <a:spcPts val="1200"/>
              </a:spcAft>
            </a:pPr>
            <a:r>
              <a:rPr kumimoji="1" lang="ja-JP" altLang="en-US" sz="4000" dirty="0">
                <a:latin typeface="メイリオ" panose="020B0604030504040204" pitchFamily="50" charset="-128"/>
              </a:rPr>
              <a:t>事例②</a:t>
            </a:r>
            <a:endParaRPr kumimoji="1" lang="en-US" altLang="ja-JP" sz="4000" dirty="0">
              <a:latin typeface="メイリオ" panose="020B0604030504040204" pitchFamily="50" charset="-128"/>
            </a:endParaRPr>
          </a:p>
          <a:p>
            <a:r>
              <a:rPr kumimoji="1" lang="ja-JP" altLang="en-US" sz="4000" b="1" dirty="0">
                <a:solidFill>
                  <a:schemeClr val="accent1"/>
                </a:solidFill>
                <a:latin typeface="メイリオ" panose="020B0604030504040204" pitchFamily="50" charset="-128"/>
              </a:rPr>
              <a:t>スタッフさん同志のひそひそ声や笑い声が気になる。歯が痛くてイライラしているこっちの身にもなってほしい。とあなたにクレームがあった</a:t>
            </a:r>
            <a:endParaRPr kumimoji="1" lang="en-US" altLang="ja-JP" sz="4000" b="1" dirty="0">
              <a:solidFill>
                <a:schemeClr val="accent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FB50518-FF5C-481C-B25F-A1DCF0016A18}"/>
              </a:ext>
            </a:extLst>
          </p:cNvPr>
          <p:cNvSpPr txBox="1"/>
          <p:nvPr/>
        </p:nvSpPr>
        <p:spPr>
          <a:xfrm>
            <a:off x="1303018" y="6253551"/>
            <a:ext cx="11468527" cy="2523768"/>
          </a:xfrm>
          <a:prstGeom prst="rect">
            <a:avLst/>
          </a:prstGeom>
          <a:noFill/>
        </p:spPr>
        <p:txBody>
          <a:bodyPr wrap="square" rtlCol="0">
            <a:spAutoFit/>
          </a:bodyPr>
          <a:lstStyle/>
          <a:p>
            <a:pPr>
              <a:spcAft>
                <a:spcPts val="1200"/>
              </a:spcAft>
            </a:pPr>
            <a:r>
              <a:rPr kumimoji="1" lang="ja-JP" altLang="en-US" sz="3200" dirty="0">
                <a:latin typeface="メイリオ" panose="020B0604030504040204" pitchFamily="50" charset="-128"/>
              </a:rPr>
              <a:t>この事例に基づいてクレーム</a:t>
            </a:r>
            <a:r>
              <a:rPr kumimoji="1" lang="en-US" altLang="ja-JP" sz="3200" dirty="0">
                <a:latin typeface="メイリオ" panose="020B0604030504040204" pitchFamily="50" charset="-128"/>
              </a:rPr>
              <a:t>1</a:t>
            </a:r>
            <a:r>
              <a:rPr kumimoji="1" lang="ja-JP" altLang="en-US" sz="3200" dirty="0">
                <a:latin typeface="メイリオ" panose="020B0604030504040204" pitchFamily="50" charset="-128"/>
              </a:rPr>
              <a:t>次対応をする。</a:t>
            </a:r>
            <a:endParaRPr kumimoji="1" lang="en-US" altLang="ja-JP" sz="3200" dirty="0">
              <a:latin typeface="メイリオ" panose="020B0604030504040204" pitchFamily="50" charset="-128"/>
            </a:endParaRPr>
          </a:p>
          <a:p>
            <a:pPr>
              <a:spcAft>
                <a:spcPts val="1200"/>
              </a:spcAft>
            </a:pPr>
            <a:r>
              <a:rPr kumimoji="1" lang="en-US" altLang="ja-JP" sz="3200" dirty="0">
                <a:latin typeface="メイリオ" panose="020B0604030504040204" pitchFamily="50" charset="-128"/>
              </a:rPr>
              <a:t>2</a:t>
            </a:r>
            <a:r>
              <a:rPr kumimoji="1" lang="ja-JP" altLang="en-US" sz="3200" dirty="0">
                <a:latin typeface="メイリオ" panose="020B0604030504040204" pitchFamily="50" charset="-128"/>
              </a:rPr>
              <a:t>人</a:t>
            </a:r>
            <a:r>
              <a:rPr kumimoji="1" lang="en-US" altLang="ja-JP" sz="3200" dirty="0">
                <a:latin typeface="メイリオ" panose="020B0604030504040204" pitchFamily="50" charset="-128"/>
              </a:rPr>
              <a:t>1</a:t>
            </a:r>
            <a:r>
              <a:rPr kumimoji="1" lang="ja-JP" altLang="en-US" sz="3200" dirty="0">
                <a:latin typeface="メイリオ" panose="020B0604030504040204" pitchFamily="50" charset="-128"/>
              </a:rPr>
              <a:t>組になってロールプレイングをやってみましょう。</a:t>
            </a:r>
            <a:endParaRPr kumimoji="1" lang="en-US" altLang="ja-JP" sz="3200" dirty="0">
              <a:latin typeface="メイリオ" panose="020B0604030504040204" pitchFamily="50" charset="-128"/>
            </a:endParaRPr>
          </a:p>
          <a:p>
            <a:pPr>
              <a:spcAft>
                <a:spcPts val="1200"/>
              </a:spcAft>
            </a:pPr>
            <a:r>
              <a:rPr kumimoji="1" lang="ja-JP" altLang="en-US" sz="3200" dirty="0">
                <a:latin typeface="メイリオ" panose="020B0604030504040204" pitchFamily="50" charset="-128"/>
              </a:rPr>
              <a:t>（クレームを言う患者役とクレームを受けるスタッフ役）</a:t>
            </a:r>
            <a:endParaRPr kumimoji="1" lang="en-US" altLang="ja-JP" sz="3200" dirty="0">
              <a:latin typeface="メイリオ" panose="020B0604030504040204" pitchFamily="50" charset="-128"/>
            </a:endParaRPr>
          </a:p>
          <a:p>
            <a:pPr>
              <a:spcAft>
                <a:spcPts val="1200"/>
              </a:spcAft>
            </a:pPr>
            <a:r>
              <a:rPr kumimoji="1" lang="ja-JP" altLang="en-US" sz="3200" dirty="0">
                <a:latin typeface="メイリオ" panose="020B0604030504040204" pitchFamily="50" charset="-128"/>
                <a:ea typeface="メイリオ" panose="020B0604030504040204" pitchFamily="50" charset="-128"/>
              </a:rPr>
              <a:t>終われば役割を交代してください。</a:t>
            </a:r>
            <a:endParaRPr kumimoji="1" lang="en-US" altLang="ja-JP" sz="3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5622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052AA-DC18-4DD3-9B33-8B849819ECAA}"/>
              </a:ext>
            </a:extLst>
          </p:cNvPr>
          <p:cNvSpPr>
            <a:spLocks noGrp="1"/>
          </p:cNvSpPr>
          <p:nvPr>
            <p:ph type="title"/>
          </p:nvPr>
        </p:nvSpPr>
        <p:spPr/>
        <p:txBody>
          <a:bodyPr>
            <a:normAutofit/>
          </a:bodyPr>
          <a:lstStyle/>
          <a:p>
            <a:r>
              <a:rPr kumimoji="1" lang="ja-JP" altLang="en-US" sz="6000" dirty="0"/>
              <a:t>声なきクレーム</a:t>
            </a:r>
          </a:p>
        </p:txBody>
      </p:sp>
      <p:sp>
        <p:nvSpPr>
          <p:cNvPr id="3" name="スライド番号プレースホルダー 2">
            <a:extLst>
              <a:ext uri="{FF2B5EF4-FFF2-40B4-BE49-F238E27FC236}">
                <a16:creationId xmlns:a16="http://schemas.microsoft.com/office/drawing/2014/main" id="{439788F8-B493-412B-BC1F-F669E0D8FDFC}"/>
              </a:ext>
            </a:extLst>
          </p:cNvPr>
          <p:cNvSpPr>
            <a:spLocks noGrp="1"/>
          </p:cNvSpPr>
          <p:nvPr>
            <p:ph type="sldNum" sz="quarter" idx="12"/>
          </p:nvPr>
        </p:nvSpPr>
        <p:spPr/>
        <p:txBody>
          <a:bodyPr/>
          <a:lstStyle/>
          <a:p>
            <a:fld id="{FB0286DF-49CB-4104-9278-49D363CD3217}" type="slidenum">
              <a:rPr kumimoji="1" lang="ja-JP" altLang="en-US" smtClean="0"/>
              <a:pPr/>
              <a:t>57</a:t>
            </a:fld>
            <a:endParaRPr kumimoji="1" lang="ja-JP" altLang="en-US" dirty="0"/>
          </a:p>
        </p:txBody>
      </p:sp>
      <p:sp>
        <p:nvSpPr>
          <p:cNvPr id="4" name="正方形/長方形 3">
            <a:extLst>
              <a:ext uri="{FF2B5EF4-FFF2-40B4-BE49-F238E27FC236}">
                <a16:creationId xmlns:a16="http://schemas.microsoft.com/office/drawing/2014/main" id="{0DF73E8D-432A-4495-8987-AFDE2358DEFB}"/>
              </a:ext>
            </a:extLst>
          </p:cNvPr>
          <p:cNvSpPr/>
          <p:nvPr/>
        </p:nvSpPr>
        <p:spPr>
          <a:xfrm>
            <a:off x="942866" y="2535643"/>
            <a:ext cx="11828681" cy="4154984"/>
          </a:xfrm>
          <a:prstGeom prst="rect">
            <a:avLst/>
          </a:prstGeom>
        </p:spPr>
        <p:txBody>
          <a:bodyPr wrap="square">
            <a:spAutoFit/>
          </a:bodyPr>
          <a:lstStyle/>
          <a:p>
            <a:r>
              <a:rPr lang="ja-JP" altLang="en-US" sz="4400" b="1" dirty="0">
                <a:solidFill>
                  <a:srgbClr val="333333"/>
                </a:solidFill>
                <a:latin typeface="ヒラギノ角ゴ Pro W3"/>
              </a:rPr>
              <a:t>商品やサービスに不満があっても、実際にクレームを入れる確率は</a:t>
            </a:r>
            <a:r>
              <a:rPr lang="en-US" altLang="ja-JP" sz="4400" b="1" dirty="0">
                <a:solidFill>
                  <a:srgbClr val="333333"/>
                </a:solidFill>
                <a:latin typeface="ヒラギノ角ゴ Pro W3"/>
              </a:rPr>
              <a:t>4</a:t>
            </a:r>
            <a:r>
              <a:rPr lang="ja-JP" altLang="en-US" sz="4400" b="1" dirty="0">
                <a:solidFill>
                  <a:srgbClr val="333333"/>
                </a:solidFill>
                <a:latin typeface="ヒラギノ角ゴ Pro W3"/>
              </a:rPr>
              <a:t>％</a:t>
            </a:r>
            <a:r>
              <a:rPr lang="ja-JP" altLang="en-US" sz="4400" dirty="0">
                <a:solidFill>
                  <a:srgbClr val="333333"/>
                </a:solidFill>
                <a:latin typeface="ヒラギノ角ゴ Pro W3"/>
              </a:rPr>
              <a:t>といわれています。</a:t>
            </a:r>
          </a:p>
          <a:p>
            <a:br>
              <a:rPr lang="ja-JP" altLang="en-US" sz="4400" dirty="0"/>
            </a:br>
            <a:r>
              <a:rPr lang="ja-JP" altLang="en-US" sz="4400" dirty="0">
                <a:solidFill>
                  <a:srgbClr val="333333"/>
                </a:solidFill>
                <a:latin typeface="ヒラギノ角ゴ Pro W3"/>
              </a:rPr>
              <a:t>残る</a:t>
            </a:r>
            <a:r>
              <a:rPr lang="en-US" altLang="ja-JP" sz="4400" b="1" dirty="0">
                <a:solidFill>
                  <a:srgbClr val="333333"/>
                </a:solidFill>
                <a:latin typeface="ヒラギノ角ゴ Pro W3"/>
              </a:rPr>
              <a:t>96</a:t>
            </a:r>
            <a:r>
              <a:rPr lang="ja-JP" altLang="en-US" sz="4400" b="1" dirty="0">
                <a:solidFill>
                  <a:srgbClr val="333333"/>
                </a:solidFill>
                <a:latin typeface="ヒラギノ角ゴ Pro W3"/>
              </a:rPr>
              <a:t>％</a:t>
            </a:r>
            <a:r>
              <a:rPr lang="ja-JP" altLang="en-US" sz="4400" dirty="0">
                <a:solidFill>
                  <a:srgbClr val="333333"/>
                </a:solidFill>
                <a:latin typeface="ヒラギノ角ゴ Pro W3"/>
              </a:rPr>
              <a:t>は相手には言わない。</a:t>
            </a:r>
            <a:endParaRPr lang="en-US" altLang="ja-JP" sz="4400" dirty="0">
              <a:solidFill>
                <a:srgbClr val="333333"/>
              </a:solidFill>
              <a:latin typeface="ヒラギノ角ゴ Pro W3"/>
            </a:endParaRPr>
          </a:p>
          <a:p>
            <a:br>
              <a:rPr lang="ja-JP" altLang="en-US" sz="4400" dirty="0"/>
            </a:br>
            <a:r>
              <a:rPr lang="ja-JP" altLang="en-US" sz="4400" dirty="0">
                <a:solidFill>
                  <a:srgbClr val="333333"/>
                </a:solidFill>
                <a:latin typeface="ヒラギノ角ゴ Pro W3"/>
              </a:rPr>
              <a:t>これが</a:t>
            </a:r>
            <a:r>
              <a:rPr lang="ja-JP" altLang="en-US" sz="4400" b="1" dirty="0">
                <a:solidFill>
                  <a:srgbClr val="333333"/>
                </a:solidFill>
                <a:latin typeface="ヒラギノ角ゴ Pro W3"/>
              </a:rPr>
              <a:t>サイレントクレーム</a:t>
            </a:r>
            <a:r>
              <a:rPr lang="ja-JP" altLang="en-US" sz="4400" dirty="0">
                <a:solidFill>
                  <a:srgbClr val="333333"/>
                </a:solidFill>
                <a:latin typeface="ヒラギノ角ゴ Pro W3"/>
              </a:rPr>
              <a:t>。</a:t>
            </a:r>
            <a:endParaRPr lang="en-US" altLang="ja-JP" sz="4400" dirty="0">
              <a:solidFill>
                <a:srgbClr val="333333"/>
              </a:solidFill>
              <a:latin typeface="ヒラギノ角ゴ Pro W3"/>
            </a:endParaRPr>
          </a:p>
        </p:txBody>
      </p:sp>
    </p:spTree>
    <p:extLst>
      <p:ext uri="{BB962C8B-B14F-4D97-AF65-F5344CB8AC3E}">
        <p14:creationId xmlns:p14="http://schemas.microsoft.com/office/powerpoint/2010/main" val="771589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052AA-DC18-4DD3-9B33-8B849819ECAA}"/>
              </a:ext>
            </a:extLst>
          </p:cNvPr>
          <p:cNvSpPr>
            <a:spLocks noGrp="1"/>
          </p:cNvSpPr>
          <p:nvPr>
            <p:ph type="title"/>
          </p:nvPr>
        </p:nvSpPr>
        <p:spPr/>
        <p:txBody>
          <a:bodyPr>
            <a:normAutofit/>
          </a:bodyPr>
          <a:lstStyle/>
          <a:p>
            <a:r>
              <a:rPr kumimoji="1" lang="ja-JP" altLang="en-US" sz="6000" dirty="0"/>
              <a:t>声なきクレーム</a:t>
            </a:r>
          </a:p>
        </p:txBody>
      </p:sp>
      <p:sp>
        <p:nvSpPr>
          <p:cNvPr id="3" name="スライド番号プレースホルダー 2">
            <a:extLst>
              <a:ext uri="{FF2B5EF4-FFF2-40B4-BE49-F238E27FC236}">
                <a16:creationId xmlns:a16="http://schemas.microsoft.com/office/drawing/2014/main" id="{439788F8-B493-412B-BC1F-F669E0D8FDFC}"/>
              </a:ext>
            </a:extLst>
          </p:cNvPr>
          <p:cNvSpPr>
            <a:spLocks noGrp="1"/>
          </p:cNvSpPr>
          <p:nvPr>
            <p:ph type="sldNum" sz="quarter" idx="12"/>
          </p:nvPr>
        </p:nvSpPr>
        <p:spPr/>
        <p:txBody>
          <a:bodyPr/>
          <a:lstStyle/>
          <a:p>
            <a:fld id="{FB0286DF-49CB-4104-9278-49D363CD3217}" type="slidenum">
              <a:rPr kumimoji="1" lang="ja-JP" altLang="en-US" smtClean="0"/>
              <a:pPr/>
              <a:t>58</a:t>
            </a:fld>
            <a:endParaRPr kumimoji="1" lang="ja-JP" altLang="en-US" dirty="0"/>
          </a:p>
        </p:txBody>
      </p:sp>
      <p:sp>
        <p:nvSpPr>
          <p:cNvPr id="4" name="正方形/長方形 3">
            <a:extLst>
              <a:ext uri="{FF2B5EF4-FFF2-40B4-BE49-F238E27FC236}">
                <a16:creationId xmlns:a16="http://schemas.microsoft.com/office/drawing/2014/main" id="{0DF73E8D-432A-4495-8987-AFDE2358DEFB}"/>
              </a:ext>
            </a:extLst>
          </p:cNvPr>
          <p:cNvSpPr/>
          <p:nvPr/>
        </p:nvSpPr>
        <p:spPr>
          <a:xfrm>
            <a:off x="942866" y="2535643"/>
            <a:ext cx="11828681" cy="4154984"/>
          </a:xfrm>
          <a:prstGeom prst="rect">
            <a:avLst/>
          </a:prstGeom>
        </p:spPr>
        <p:txBody>
          <a:bodyPr wrap="square">
            <a:spAutoFit/>
          </a:bodyPr>
          <a:lstStyle/>
          <a:p>
            <a:r>
              <a:rPr lang="ja-JP" altLang="en-US" sz="4400" b="1" dirty="0">
                <a:solidFill>
                  <a:srgbClr val="333333"/>
                </a:solidFill>
                <a:latin typeface="ヒラギノ角ゴ Pro W3"/>
              </a:rPr>
              <a:t>商品やサービスに不満があっても、実際にクレームを入れる確率は</a:t>
            </a:r>
            <a:r>
              <a:rPr lang="en-US" altLang="ja-JP" sz="4400" b="1" dirty="0">
                <a:solidFill>
                  <a:srgbClr val="333333"/>
                </a:solidFill>
                <a:latin typeface="ヒラギノ角ゴ Pro W3"/>
              </a:rPr>
              <a:t>4</a:t>
            </a:r>
            <a:r>
              <a:rPr lang="ja-JP" altLang="en-US" sz="4400" b="1" dirty="0">
                <a:solidFill>
                  <a:srgbClr val="333333"/>
                </a:solidFill>
                <a:latin typeface="ヒラギノ角ゴ Pro W3"/>
              </a:rPr>
              <a:t>％</a:t>
            </a:r>
            <a:r>
              <a:rPr lang="ja-JP" altLang="en-US" sz="4400" dirty="0">
                <a:solidFill>
                  <a:srgbClr val="333333"/>
                </a:solidFill>
                <a:latin typeface="ヒラギノ角ゴ Pro W3"/>
              </a:rPr>
              <a:t>といわれています。</a:t>
            </a:r>
          </a:p>
          <a:p>
            <a:br>
              <a:rPr lang="ja-JP" altLang="en-US" sz="4400" dirty="0"/>
            </a:br>
            <a:r>
              <a:rPr lang="ja-JP" altLang="en-US" sz="4400" dirty="0">
                <a:solidFill>
                  <a:srgbClr val="333333"/>
                </a:solidFill>
                <a:latin typeface="ヒラギノ角ゴ Pro W3"/>
              </a:rPr>
              <a:t>残る</a:t>
            </a:r>
            <a:r>
              <a:rPr lang="en-US" altLang="ja-JP" sz="4400" b="1" dirty="0">
                <a:solidFill>
                  <a:srgbClr val="333333"/>
                </a:solidFill>
                <a:latin typeface="ヒラギノ角ゴ Pro W3"/>
              </a:rPr>
              <a:t>96</a:t>
            </a:r>
            <a:r>
              <a:rPr lang="ja-JP" altLang="en-US" sz="4400" b="1" dirty="0">
                <a:solidFill>
                  <a:srgbClr val="333333"/>
                </a:solidFill>
                <a:latin typeface="ヒラギノ角ゴ Pro W3"/>
              </a:rPr>
              <a:t>％</a:t>
            </a:r>
            <a:r>
              <a:rPr lang="ja-JP" altLang="en-US" sz="4400" dirty="0">
                <a:solidFill>
                  <a:srgbClr val="333333"/>
                </a:solidFill>
                <a:latin typeface="ヒラギノ角ゴ Pro W3"/>
              </a:rPr>
              <a:t>は相手には言わない。</a:t>
            </a:r>
            <a:endParaRPr lang="en-US" altLang="ja-JP" sz="4400" dirty="0">
              <a:solidFill>
                <a:srgbClr val="333333"/>
              </a:solidFill>
              <a:latin typeface="ヒラギノ角ゴ Pro W3"/>
            </a:endParaRPr>
          </a:p>
          <a:p>
            <a:br>
              <a:rPr lang="ja-JP" altLang="en-US" sz="4400" dirty="0"/>
            </a:br>
            <a:r>
              <a:rPr lang="ja-JP" altLang="en-US" sz="4400" dirty="0">
                <a:solidFill>
                  <a:srgbClr val="333333"/>
                </a:solidFill>
                <a:latin typeface="ヒラギノ角ゴ Pro W3"/>
              </a:rPr>
              <a:t>これが</a:t>
            </a:r>
            <a:r>
              <a:rPr lang="ja-JP" altLang="en-US" sz="4400" b="1" dirty="0">
                <a:solidFill>
                  <a:srgbClr val="333333"/>
                </a:solidFill>
                <a:latin typeface="ヒラギノ角ゴ Pro W3"/>
              </a:rPr>
              <a:t>サイレントクレーム</a:t>
            </a:r>
            <a:r>
              <a:rPr lang="ja-JP" altLang="en-US" sz="4400" dirty="0">
                <a:solidFill>
                  <a:srgbClr val="333333"/>
                </a:solidFill>
                <a:latin typeface="ヒラギノ角ゴ Pro W3"/>
              </a:rPr>
              <a:t>。</a:t>
            </a:r>
            <a:endParaRPr lang="en-US" altLang="ja-JP" sz="4400" dirty="0">
              <a:solidFill>
                <a:srgbClr val="333333"/>
              </a:solidFill>
              <a:latin typeface="ヒラギノ角ゴ Pro W3"/>
            </a:endParaRPr>
          </a:p>
        </p:txBody>
      </p:sp>
      <p:sp>
        <p:nvSpPr>
          <p:cNvPr id="5" name="テキスト ボックス 4">
            <a:extLst>
              <a:ext uri="{FF2B5EF4-FFF2-40B4-BE49-F238E27FC236}">
                <a16:creationId xmlns:a16="http://schemas.microsoft.com/office/drawing/2014/main" id="{E4ADC9AA-DF71-4706-9019-1F6F613868F1}"/>
              </a:ext>
            </a:extLst>
          </p:cNvPr>
          <p:cNvSpPr txBox="1"/>
          <p:nvPr/>
        </p:nvSpPr>
        <p:spPr>
          <a:xfrm>
            <a:off x="1378783" y="7450122"/>
            <a:ext cx="10956846" cy="1422679"/>
          </a:xfrm>
          <a:prstGeom prst="rect">
            <a:avLst/>
          </a:prstGeom>
          <a:solidFill>
            <a:schemeClr val="accent1"/>
          </a:solidFill>
        </p:spPr>
        <p:txBody>
          <a:bodyPr wrap="none" tIns="144000" rtlCol="0">
            <a:spAutoFit/>
          </a:bodyPr>
          <a:lstStyle/>
          <a:p>
            <a:pPr algn="l"/>
            <a:r>
              <a:rPr kumimoji="1" lang="ja-JP" altLang="en-US" sz="4000" b="1" dirty="0">
                <a:solidFill>
                  <a:schemeClr val="bg1"/>
                </a:solidFill>
                <a:latin typeface="メイリオ" panose="020B0604030504040204" pitchFamily="50" charset="-128"/>
                <a:ea typeface="メイリオ" panose="020B0604030504040204" pitchFamily="50" charset="-128"/>
              </a:rPr>
              <a:t>耳が痛いクレームに医院としてシッカリと対処</a:t>
            </a:r>
            <a:endParaRPr kumimoji="1" lang="en-US" altLang="ja-JP" sz="4000" b="1" dirty="0">
              <a:solidFill>
                <a:schemeClr val="bg1"/>
              </a:solidFill>
              <a:latin typeface="メイリオ" panose="020B0604030504040204" pitchFamily="50" charset="-128"/>
              <a:ea typeface="メイリオ" panose="020B0604030504040204" pitchFamily="50" charset="-128"/>
            </a:endParaRPr>
          </a:p>
          <a:p>
            <a:pPr algn="l"/>
            <a:r>
              <a:rPr kumimoji="1" lang="ja-JP" altLang="en-US" sz="4000" b="1" dirty="0">
                <a:solidFill>
                  <a:schemeClr val="bg1"/>
                </a:solidFill>
                <a:latin typeface="メイリオ" panose="020B0604030504040204" pitchFamily="50" charset="-128"/>
                <a:ea typeface="メイリオ" panose="020B0604030504040204" pitchFamily="50" charset="-128"/>
              </a:rPr>
              <a:t>出来れば、サイレントクレームも減少。</a:t>
            </a:r>
          </a:p>
        </p:txBody>
      </p:sp>
    </p:spTree>
    <p:extLst>
      <p:ext uri="{BB962C8B-B14F-4D97-AF65-F5344CB8AC3E}">
        <p14:creationId xmlns:p14="http://schemas.microsoft.com/office/powerpoint/2010/main" val="29909604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D1DC43D-D4FD-4E1A-86A2-C43386D5F29A}"/>
              </a:ext>
            </a:extLst>
          </p:cNvPr>
          <p:cNvSpPr/>
          <p:nvPr/>
        </p:nvSpPr>
        <p:spPr>
          <a:xfrm>
            <a:off x="8363122" y="5695165"/>
            <a:ext cx="1581238" cy="87471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0206911-6ED4-4282-A961-1CF33E6FA234}"/>
              </a:ext>
            </a:extLst>
          </p:cNvPr>
          <p:cNvSpPr>
            <a:spLocks noGrp="1"/>
          </p:cNvSpPr>
          <p:nvPr>
            <p:ph type="title"/>
          </p:nvPr>
        </p:nvSpPr>
        <p:spPr>
          <a:xfrm>
            <a:off x="1437657" y="2413134"/>
            <a:ext cx="10839097" cy="4433811"/>
          </a:xfrm>
        </p:spPr>
        <p:txBody>
          <a:bodyPr>
            <a:normAutofit/>
          </a:bodyPr>
          <a:lstStyle/>
          <a:p>
            <a:r>
              <a:rPr lang="ja-JP" altLang="en-US" sz="5400" dirty="0">
                <a:cs typeface="Spica Neue Bold" panose="02000803000000000000" pitchFamily="2" charset="-128"/>
              </a:rPr>
              <a:t>正しいクレーム対策を身につける</a:t>
            </a:r>
            <a:br>
              <a:rPr lang="en-US" altLang="ja-JP" sz="5400" dirty="0">
                <a:cs typeface="Spica Neue Bold" panose="02000803000000000000" pitchFamily="2" charset="-128"/>
              </a:rPr>
            </a:br>
            <a:br>
              <a:rPr lang="en-US" altLang="ja-JP" sz="5400" dirty="0">
                <a:cs typeface="Spica Neue Bold" panose="02000803000000000000" pitchFamily="2" charset="-128"/>
              </a:rPr>
            </a:br>
            <a:r>
              <a:rPr kumimoji="1" lang="ja-JP" altLang="en-US" sz="6600" dirty="0"/>
              <a:t>まとめ</a:t>
            </a:r>
            <a:endParaRPr kumimoji="1" lang="ja-JP" altLang="en-US" dirty="0"/>
          </a:p>
        </p:txBody>
      </p:sp>
      <p:sp>
        <p:nvSpPr>
          <p:cNvPr id="3" name="テキスト プレースホルダー 2">
            <a:extLst>
              <a:ext uri="{FF2B5EF4-FFF2-40B4-BE49-F238E27FC236}">
                <a16:creationId xmlns:a16="http://schemas.microsoft.com/office/drawing/2014/main" id="{FE8D1821-3565-48E0-AE0A-976355D85CF1}"/>
              </a:ext>
            </a:extLst>
          </p:cNvPr>
          <p:cNvSpPr>
            <a:spLocks noGrp="1"/>
          </p:cNvSpPr>
          <p:nvPr>
            <p:ph type="body" sz="quarter" idx="10"/>
          </p:nvPr>
        </p:nvSpPr>
        <p:spPr>
          <a:xfrm>
            <a:off x="8212441" y="5792391"/>
            <a:ext cx="1437828" cy="848465"/>
          </a:xfrm>
        </p:spPr>
        <p:txBody>
          <a:bodyPr>
            <a:normAutofit/>
          </a:bodyPr>
          <a:lstStyle/>
          <a:p>
            <a:r>
              <a:rPr kumimoji="1" lang="en-US" altLang="ja-JP" dirty="0"/>
              <a:t>Vol.12</a:t>
            </a:r>
            <a:endParaRPr kumimoji="1" lang="ja-JP" altLang="en-US" dirty="0"/>
          </a:p>
        </p:txBody>
      </p:sp>
    </p:spTree>
    <p:extLst>
      <p:ext uri="{BB962C8B-B14F-4D97-AF65-F5344CB8AC3E}">
        <p14:creationId xmlns:p14="http://schemas.microsoft.com/office/powerpoint/2010/main" val="177165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11" name="タイトル 1">
            <a:extLst>
              <a:ext uri="{FF2B5EF4-FFF2-40B4-BE49-F238E27FC236}">
                <a16:creationId xmlns:a16="http://schemas.microsoft.com/office/drawing/2014/main" id="{FC96FFA3-B18B-47C5-8261-8C9AC120AD61}"/>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クレームは増える傾向にある</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2" name="正方形/長方形 1">
            <a:extLst>
              <a:ext uri="{FF2B5EF4-FFF2-40B4-BE49-F238E27FC236}">
                <a16:creationId xmlns:a16="http://schemas.microsoft.com/office/drawing/2014/main" id="{B5F58A51-E652-49E3-855F-611DDDE6D9B5}"/>
              </a:ext>
            </a:extLst>
          </p:cNvPr>
          <p:cNvSpPr/>
          <p:nvPr/>
        </p:nvSpPr>
        <p:spPr>
          <a:xfrm>
            <a:off x="1668780" y="2933237"/>
            <a:ext cx="11102765" cy="1077218"/>
          </a:xfrm>
          <a:prstGeom prst="rect">
            <a:avLst/>
          </a:prstGeom>
        </p:spPr>
        <p:txBody>
          <a:bodyPr wrap="square">
            <a:spAutoFit/>
          </a:bodyPr>
          <a:lstStyle/>
          <a:p>
            <a:r>
              <a:rPr lang="ja-JP" altLang="en-US" sz="3200" dirty="0"/>
              <a:t>インフォームドコンセントの理解や浸透、医療番組や雑誌などマスメディアによる情報により、治療に対する知識増</a:t>
            </a:r>
          </a:p>
        </p:txBody>
      </p:sp>
      <p:pic>
        <p:nvPicPr>
          <p:cNvPr id="5" name="図 4">
            <a:extLst>
              <a:ext uri="{FF2B5EF4-FFF2-40B4-BE49-F238E27FC236}">
                <a16:creationId xmlns:a16="http://schemas.microsoft.com/office/drawing/2014/main" id="{DCCC5EB6-68CB-486B-937E-C4A67F91B303}"/>
              </a:ext>
            </a:extLst>
          </p:cNvPr>
          <p:cNvPicPr>
            <a:picLocks noChangeAspect="1"/>
          </p:cNvPicPr>
          <p:nvPr/>
        </p:nvPicPr>
        <p:blipFill>
          <a:blip r:embed="rId2">
            <a:duotone>
              <a:schemeClr val="accent1">
                <a:shade val="45000"/>
                <a:satMod val="135000"/>
              </a:schemeClr>
              <a:prstClr val="white"/>
            </a:duotone>
          </a:blip>
          <a:stretch>
            <a:fillRect/>
          </a:stretch>
        </p:blipFill>
        <p:spPr>
          <a:xfrm>
            <a:off x="754299" y="2951490"/>
            <a:ext cx="914479" cy="914479"/>
          </a:xfrm>
          <a:prstGeom prst="rect">
            <a:avLst/>
          </a:prstGeom>
        </p:spPr>
      </p:pic>
    </p:spTree>
    <p:extLst>
      <p:ext uri="{BB962C8B-B14F-4D97-AF65-F5344CB8AC3E}">
        <p14:creationId xmlns:p14="http://schemas.microsoft.com/office/powerpoint/2010/main" val="40976265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74628E-E9AF-4836-A302-73639B50D2EC}"/>
              </a:ext>
            </a:extLst>
          </p:cNvPr>
          <p:cNvSpPr>
            <a:spLocks noGrp="1"/>
          </p:cNvSpPr>
          <p:nvPr>
            <p:ph type="title"/>
          </p:nvPr>
        </p:nvSpPr>
        <p:spPr/>
        <p:txBody>
          <a:bodyPr/>
          <a:lstStyle/>
          <a:p>
            <a:r>
              <a:rPr kumimoji="1" lang="ja-JP" altLang="en-US" dirty="0"/>
              <a:t>まとめ</a:t>
            </a:r>
          </a:p>
        </p:txBody>
      </p:sp>
      <p:sp>
        <p:nvSpPr>
          <p:cNvPr id="3" name="スライド番号プレースホルダー 2">
            <a:extLst>
              <a:ext uri="{FF2B5EF4-FFF2-40B4-BE49-F238E27FC236}">
                <a16:creationId xmlns:a16="http://schemas.microsoft.com/office/drawing/2014/main" id="{6769B0D4-8DC2-4E0E-841E-EF8579B42E50}"/>
              </a:ext>
            </a:extLst>
          </p:cNvPr>
          <p:cNvSpPr>
            <a:spLocks noGrp="1"/>
          </p:cNvSpPr>
          <p:nvPr>
            <p:ph type="sldNum" sz="quarter" idx="12"/>
          </p:nvPr>
        </p:nvSpPr>
        <p:spPr/>
        <p:txBody>
          <a:bodyPr/>
          <a:lstStyle/>
          <a:p>
            <a:fld id="{FB0286DF-49CB-4104-9278-49D363CD3217}" type="slidenum">
              <a:rPr kumimoji="1" lang="ja-JP" altLang="en-US" smtClean="0"/>
              <a:pPr/>
              <a:t>60</a:t>
            </a:fld>
            <a:endParaRPr kumimoji="1" lang="ja-JP" altLang="en-US" dirty="0"/>
          </a:p>
        </p:txBody>
      </p:sp>
      <p:sp>
        <p:nvSpPr>
          <p:cNvPr id="4" name="テキスト ボックス 3">
            <a:extLst>
              <a:ext uri="{FF2B5EF4-FFF2-40B4-BE49-F238E27FC236}">
                <a16:creationId xmlns:a16="http://schemas.microsoft.com/office/drawing/2014/main" id="{9AADD0FA-908B-4F3F-91D9-D4C2FA635185}"/>
              </a:ext>
            </a:extLst>
          </p:cNvPr>
          <p:cNvSpPr txBox="1"/>
          <p:nvPr/>
        </p:nvSpPr>
        <p:spPr>
          <a:xfrm>
            <a:off x="942866" y="2535643"/>
            <a:ext cx="7366119"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正しいクレーム対策を講じると</a:t>
            </a:r>
          </a:p>
        </p:txBody>
      </p:sp>
      <p:sp>
        <p:nvSpPr>
          <p:cNvPr id="7" name="テキスト ボックス 6">
            <a:extLst>
              <a:ext uri="{FF2B5EF4-FFF2-40B4-BE49-F238E27FC236}">
                <a16:creationId xmlns:a16="http://schemas.microsoft.com/office/drawing/2014/main" id="{B4113E57-006B-4AD4-86F7-AE99735ED774}"/>
              </a:ext>
            </a:extLst>
          </p:cNvPr>
          <p:cNvSpPr txBox="1"/>
          <p:nvPr/>
        </p:nvSpPr>
        <p:spPr>
          <a:xfrm>
            <a:off x="942866" y="4066816"/>
            <a:ext cx="8775159" cy="707886"/>
          </a:xfrm>
          <a:prstGeom prst="rect">
            <a:avLst/>
          </a:prstGeom>
          <a:noFill/>
        </p:spPr>
        <p:txBody>
          <a:bodyPr wrap="none" rtlCol="0">
            <a:spAutoFit/>
          </a:bodyPr>
          <a:lstStyle/>
          <a:p>
            <a:pPr marL="571500" indent="-571500" algn="l">
              <a:buFont typeface="Wingdings" panose="05000000000000000000" pitchFamily="2" charset="2"/>
              <a:buChar char="ü"/>
            </a:pPr>
            <a:r>
              <a:rPr kumimoji="1" lang="en-US" altLang="ja-JP" sz="4000" b="1" dirty="0">
                <a:solidFill>
                  <a:schemeClr val="accent1"/>
                </a:solidFill>
                <a:latin typeface="メイリオ" panose="020B0604030504040204" pitchFamily="50" charset="-128"/>
                <a:ea typeface="メイリオ" panose="020B0604030504040204" pitchFamily="50" charset="-128"/>
              </a:rPr>
              <a:t>2</a:t>
            </a:r>
            <a:r>
              <a:rPr kumimoji="1" lang="ja-JP" altLang="en-US" sz="4000" b="1" dirty="0">
                <a:solidFill>
                  <a:schemeClr val="accent1"/>
                </a:solidFill>
                <a:latin typeface="メイリオ" panose="020B0604030504040204" pitchFamily="50" charset="-128"/>
                <a:ea typeface="メイリオ" panose="020B0604030504040204" pitchFamily="50" charset="-128"/>
              </a:rPr>
              <a:t>次クレームへの発展を防止できる</a:t>
            </a:r>
          </a:p>
        </p:txBody>
      </p:sp>
      <p:sp>
        <p:nvSpPr>
          <p:cNvPr id="8" name="テキスト ボックス 7">
            <a:extLst>
              <a:ext uri="{FF2B5EF4-FFF2-40B4-BE49-F238E27FC236}">
                <a16:creationId xmlns:a16="http://schemas.microsoft.com/office/drawing/2014/main" id="{E1B2AC78-641F-4000-8589-1905F562B642}"/>
              </a:ext>
            </a:extLst>
          </p:cNvPr>
          <p:cNvSpPr txBox="1"/>
          <p:nvPr/>
        </p:nvSpPr>
        <p:spPr>
          <a:xfrm>
            <a:off x="942866" y="5326463"/>
            <a:ext cx="8456161" cy="707886"/>
          </a:xfrm>
          <a:prstGeom prst="rect">
            <a:avLst/>
          </a:prstGeom>
          <a:noFill/>
        </p:spPr>
        <p:txBody>
          <a:bodyPr wrap="none" rtlCol="0">
            <a:spAutoFit/>
          </a:bodyPr>
          <a:lstStyle/>
          <a:p>
            <a:pPr marL="571500" indent="-571500" algn="l">
              <a:buFont typeface="Wingdings" panose="05000000000000000000" pitchFamily="2" charset="2"/>
              <a:buChar char="ü"/>
            </a:pPr>
            <a:r>
              <a:rPr kumimoji="1" lang="ja-JP" altLang="en-US" sz="4000" b="1" dirty="0">
                <a:solidFill>
                  <a:schemeClr val="accent1"/>
                </a:solidFill>
                <a:latin typeface="メイリオ" panose="020B0604030504040204" pitchFamily="50" charset="-128"/>
                <a:ea typeface="メイリオ" panose="020B0604030504040204" pitchFamily="50" charset="-128"/>
              </a:rPr>
              <a:t>同じクレームの再発を防止できる</a:t>
            </a:r>
          </a:p>
        </p:txBody>
      </p:sp>
    </p:spTree>
    <p:extLst>
      <p:ext uri="{BB962C8B-B14F-4D97-AF65-F5344CB8AC3E}">
        <p14:creationId xmlns:p14="http://schemas.microsoft.com/office/powerpoint/2010/main" val="26065579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23C23F-E3BB-49C6-B63A-635326525FEB}"/>
              </a:ext>
            </a:extLst>
          </p:cNvPr>
          <p:cNvSpPr>
            <a:spLocks noGrp="1"/>
          </p:cNvSpPr>
          <p:nvPr>
            <p:ph type="title"/>
          </p:nvPr>
        </p:nvSpPr>
        <p:spPr/>
        <p:txBody>
          <a:bodyPr/>
          <a:lstStyle/>
          <a:p>
            <a:r>
              <a:rPr kumimoji="1" lang="ja-JP" altLang="en-US" dirty="0"/>
              <a:t>まとめ</a:t>
            </a:r>
          </a:p>
        </p:txBody>
      </p:sp>
      <p:sp>
        <p:nvSpPr>
          <p:cNvPr id="3" name="スライド番号プレースホルダー 2">
            <a:extLst>
              <a:ext uri="{FF2B5EF4-FFF2-40B4-BE49-F238E27FC236}">
                <a16:creationId xmlns:a16="http://schemas.microsoft.com/office/drawing/2014/main" id="{3F06AC00-35B2-4307-9F2C-46B29AB193B4}"/>
              </a:ext>
            </a:extLst>
          </p:cNvPr>
          <p:cNvSpPr>
            <a:spLocks noGrp="1"/>
          </p:cNvSpPr>
          <p:nvPr>
            <p:ph type="sldNum" sz="quarter" idx="12"/>
          </p:nvPr>
        </p:nvSpPr>
        <p:spPr/>
        <p:txBody>
          <a:bodyPr/>
          <a:lstStyle/>
          <a:p>
            <a:fld id="{FB0286DF-49CB-4104-9278-49D363CD3217}" type="slidenum">
              <a:rPr kumimoji="1" lang="ja-JP" altLang="en-US" smtClean="0"/>
              <a:pPr/>
              <a:t>61</a:t>
            </a:fld>
            <a:endParaRPr kumimoji="1" lang="ja-JP" altLang="en-US" dirty="0"/>
          </a:p>
        </p:txBody>
      </p:sp>
      <p:sp>
        <p:nvSpPr>
          <p:cNvPr id="4" name="テキスト ボックス 3">
            <a:extLst>
              <a:ext uri="{FF2B5EF4-FFF2-40B4-BE49-F238E27FC236}">
                <a16:creationId xmlns:a16="http://schemas.microsoft.com/office/drawing/2014/main" id="{4891FF91-1C0D-475B-B8C5-298636C2B4CF}"/>
              </a:ext>
            </a:extLst>
          </p:cNvPr>
          <p:cNvSpPr txBox="1"/>
          <p:nvPr/>
        </p:nvSpPr>
        <p:spPr>
          <a:xfrm>
            <a:off x="1029970" y="2492514"/>
            <a:ext cx="9417963"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クレーム対策が医院で決まっていないと</a:t>
            </a:r>
          </a:p>
        </p:txBody>
      </p:sp>
      <p:sp>
        <p:nvSpPr>
          <p:cNvPr id="5" name="正方形/長方形 4">
            <a:extLst>
              <a:ext uri="{FF2B5EF4-FFF2-40B4-BE49-F238E27FC236}">
                <a16:creationId xmlns:a16="http://schemas.microsoft.com/office/drawing/2014/main" id="{CBF0C111-A529-4992-A86C-CD1364386E15}"/>
              </a:ext>
            </a:extLst>
          </p:cNvPr>
          <p:cNvSpPr/>
          <p:nvPr/>
        </p:nvSpPr>
        <p:spPr>
          <a:xfrm>
            <a:off x="1303020" y="3865157"/>
            <a:ext cx="11468527" cy="4401205"/>
          </a:xfrm>
          <a:prstGeom prst="rect">
            <a:avLst/>
          </a:prstGeom>
        </p:spPr>
        <p:txBody>
          <a:bodyPr wrap="square">
            <a:spAutoFit/>
          </a:bodyPr>
          <a:lstStyle/>
          <a:p>
            <a:pPr>
              <a:spcAft>
                <a:spcPts val="1200"/>
              </a:spcAft>
            </a:pPr>
            <a:r>
              <a:rPr lang="en-US" altLang="ja-JP" sz="4000" b="1" dirty="0">
                <a:solidFill>
                  <a:schemeClr val="accent1"/>
                </a:solidFill>
              </a:rPr>
              <a:t>2</a:t>
            </a:r>
            <a:r>
              <a:rPr lang="ja-JP" altLang="en-US" sz="4000" b="1" dirty="0">
                <a:solidFill>
                  <a:schemeClr val="accent1"/>
                </a:solidFill>
              </a:rPr>
              <a:t>次クレームに発展する可能性が高くなる</a:t>
            </a:r>
            <a:endParaRPr lang="en-US" altLang="ja-JP" sz="4000" b="1" dirty="0">
              <a:solidFill>
                <a:schemeClr val="accent1"/>
              </a:solidFill>
            </a:endParaRPr>
          </a:p>
          <a:p>
            <a:pPr>
              <a:spcAft>
                <a:spcPts val="1200"/>
              </a:spcAft>
            </a:pPr>
            <a:endParaRPr lang="en-US" altLang="ja-JP" sz="4000" b="1" dirty="0">
              <a:solidFill>
                <a:schemeClr val="accent1"/>
              </a:solidFill>
            </a:endParaRPr>
          </a:p>
          <a:p>
            <a:pPr>
              <a:spcAft>
                <a:spcPts val="1200"/>
              </a:spcAft>
            </a:pPr>
            <a:r>
              <a:rPr lang="en-US" altLang="ja-JP" sz="4000" b="1" dirty="0">
                <a:solidFill>
                  <a:schemeClr val="accent1"/>
                </a:solidFill>
              </a:rPr>
              <a:t>2</a:t>
            </a:r>
            <a:r>
              <a:rPr lang="ja-JP" altLang="en-US" sz="4000" b="1" dirty="0">
                <a:solidFill>
                  <a:schemeClr val="accent1"/>
                </a:solidFill>
              </a:rPr>
              <a:t>次クレームは感情の高ぶりが激しいので対応が困難になりがち</a:t>
            </a:r>
            <a:endParaRPr lang="en-US" altLang="ja-JP" sz="4000" b="1" dirty="0">
              <a:solidFill>
                <a:schemeClr val="accent1"/>
              </a:solidFill>
            </a:endParaRPr>
          </a:p>
          <a:p>
            <a:pPr>
              <a:spcAft>
                <a:spcPts val="1200"/>
              </a:spcAft>
            </a:pPr>
            <a:endParaRPr lang="en-US" altLang="ja-JP" sz="4000" b="1" dirty="0">
              <a:solidFill>
                <a:schemeClr val="accent1"/>
              </a:solidFill>
            </a:endParaRPr>
          </a:p>
          <a:p>
            <a:pPr>
              <a:spcAft>
                <a:spcPts val="1200"/>
              </a:spcAft>
            </a:pPr>
            <a:r>
              <a:rPr lang="ja-JP" altLang="en-US" sz="4000" b="1" dirty="0">
                <a:solidFill>
                  <a:schemeClr val="accent1"/>
                </a:solidFill>
              </a:rPr>
              <a:t>クレーム対応に膨大な時間と労力がかかる</a:t>
            </a:r>
          </a:p>
        </p:txBody>
      </p:sp>
      <p:sp>
        <p:nvSpPr>
          <p:cNvPr id="8" name="矢印: 下 7">
            <a:extLst>
              <a:ext uri="{FF2B5EF4-FFF2-40B4-BE49-F238E27FC236}">
                <a16:creationId xmlns:a16="http://schemas.microsoft.com/office/drawing/2014/main" id="{2EA68451-AD46-4D00-B253-53FC8B5564F5}"/>
              </a:ext>
            </a:extLst>
          </p:cNvPr>
          <p:cNvSpPr/>
          <p:nvPr/>
        </p:nvSpPr>
        <p:spPr>
          <a:xfrm>
            <a:off x="5623857" y="4529914"/>
            <a:ext cx="1531620" cy="731520"/>
          </a:xfrm>
          <a:prstGeom prst="down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下 8">
            <a:extLst>
              <a:ext uri="{FF2B5EF4-FFF2-40B4-BE49-F238E27FC236}">
                <a16:creationId xmlns:a16="http://schemas.microsoft.com/office/drawing/2014/main" id="{977CD878-42C9-4AE0-8305-DD74E4E7D8D3}"/>
              </a:ext>
            </a:extLst>
          </p:cNvPr>
          <p:cNvSpPr/>
          <p:nvPr/>
        </p:nvSpPr>
        <p:spPr>
          <a:xfrm>
            <a:off x="5623857" y="6658734"/>
            <a:ext cx="1531620" cy="731520"/>
          </a:xfrm>
          <a:prstGeom prst="down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451199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A650DD2-23D7-46DC-B324-CBCF3F680EF6}"/>
              </a:ext>
            </a:extLst>
          </p:cNvPr>
          <p:cNvSpPr>
            <a:spLocks noGrp="1"/>
          </p:cNvSpPr>
          <p:nvPr>
            <p:ph type="sldNum" sz="quarter" idx="12"/>
          </p:nvPr>
        </p:nvSpPr>
        <p:spPr/>
        <p:txBody>
          <a:bodyPr/>
          <a:lstStyle/>
          <a:p>
            <a:fld id="{FB0286DF-49CB-4104-9278-49D363CD3217}" type="slidenum">
              <a:rPr kumimoji="1" lang="ja-JP" altLang="en-US" smtClean="0"/>
              <a:pPr/>
              <a:t>62</a:t>
            </a:fld>
            <a:endParaRPr kumimoji="1" lang="ja-JP" altLang="en-US" dirty="0"/>
          </a:p>
        </p:txBody>
      </p:sp>
      <p:graphicFrame>
        <p:nvGraphicFramePr>
          <p:cNvPr id="4" name="図表 3">
            <a:extLst>
              <a:ext uri="{FF2B5EF4-FFF2-40B4-BE49-F238E27FC236}">
                <a16:creationId xmlns:a16="http://schemas.microsoft.com/office/drawing/2014/main" id="{CDAFEBEA-AC95-4278-966E-6580B320E0AC}"/>
              </a:ext>
            </a:extLst>
          </p:cNvPr>
          <p:cNvGraphicFramePr/>
          <p:nvPr>
            <p:extLst>
              <p:ext uri="{D42A27DB-BD31-4B8C-83A1-F6EECF244321}">
                <p14:modId xmlns:p14="http://schemas.microsoft.com/office/powerpoint/2010/main" val="1044310031"/>
              </p:ext>
            </p:extLst>
          </p:nvPr>
        </p:nvGraphicFramePr>
        <p:xfrm>
          <a:off x="1010652" y="3128510"/>
          <a:ext cx="11828682" cy="3775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テキスト ボックス 7">
            <a:extLst>
              <a:ext uri="{FF2B5EF4-FFF2-40B4-BE49-F238E27FC236}">
                <a16:creationId xmlns:a16="http://schemas.microsoft.com/office/drawing/2014/main" id="{CE74575E-0EC2-4D42-B2AD-218253D0D2C4}"/>
              </a:ext>
            </a:extLst>
          </p:cNvPr>
          <p:cNvSpPr txBox="1"/>
          <p:nvPr/>
        </p:nvSpPr>
        <p:spPr>
          <a:xfrm>
            <a:off x="1182469" y="7156901"/>
            <a:ext cx="646331" cy="2649956"/>
          </a:xfrm>
          <a:prstGeom prst="rect">
            <a:avLst/>
          </a:prstGeom>
          <a:noFill/>
        </p:spPr>
        <p:txBody>
          <a:bodyPr vert="eaVert" wrap="none" rtlCol="0">
            <a:spAutoFit/>
          </a:bodyPr>
          <a:lstStyle/>
          <a:p>
            <a:pPr algn="l"/>
            <a:r>
              <a:rPr kumimoji="1" lang="ja-JP" altLang="en-US" sz="2400" dirty="0">
                <a:latin typeface="メイリオ" panose="020B0604030504040204" pitchFamily="50" charset="-128"/>
                <a:ea typeface="メイリオ" panose="020B0604030504040204" pitchFamily="50" charset="-128"/>
              </a:rPr>
              <a:t>クレーム</a:t>
            </a:r>
            <a:r>
              <a:rPr kumimoji="1" lang="en-US" altLang="ja-JP" sz="2400" dirty="0">
                <a:latin typeface="メイリオ" panose="020B0604030504040204" pitchFamily="50" charset="-128"/>
                <a:ea typeface="メイリオ" panose="020B0604030504040204" pitchFamily="50" charset="-128"/>
              </a:rPr>
              <a:t>1</a:t>
            </a:r>
            <a:r>
              <a:rPr kumimoji="1" lang="ja-JP" altLang="en-US" sz="2400" dirty="0">
                <a:latin typeface="メイリオ" panose="020B0604030504040204" pitchFamily="50" charset="-128"/>
                <a:ea typeface="メイリオ" panose="020B0604030504040204" pitchFamily="50" charset="-128"/>
              </a:rPr>
              <a:t>次対応</a:t>
            </a:r>
          </a:p>
        </p:txBody>
      </p:sp>
      <p:sp>
        <p:nvSpPr>
          <p:cNvPr id="9" name="テキスト ボックス 8">
            <a:extLst>
              <a:ext uri="{FF2B5EF4-FFF2-40B4-BE49-F238E27FC236}">
                <a16:creationId xmlns:a16="http://schemas.microsoft.com/office/drawing/2014/main" id="{97F401F0-4AD9-430D-B5E4-DB6118D0D7D1}"/>
              </a:ext>
            </a:extLst>
          </p:cNvPr>
          <p:cNvSpPr txBox="1"/>
          <p:nvPr/>
        </p:nvSpPr>
        <p:spPr>
          <a:xfrm>
            <a:off x="7782282" y="7156901"/>
            <a:ext cx="553998" cy="1938992"/>
          </a:xfrm>
          <a:prstGeom prst="rect">
            <a:avLst/>
          </a:prstGeom>
          <a:noFill/>
        </p:spPr>
        <p:txBody>
          <a:bodyPr vert="eaVert" wrap="none" rtlCol="0">
            <a:spAutoFit/>
          </a:bodyPr>
          <a:lstStyle/>
          <a:p>
            <a:pPr algn="l"/>
            <a:r>
              <a:rPr kumimoji="1" lang="ja-JP" altLang="en-US" sz="2400" dirty="0">
                <a:latin typeface="メイリオ" panose="020B0604030504040204" pitchFamily="50" charset="-128"/>
                <a:ea typeface="メイリオ" panose="020B0604030504040204" pitchFamily="50" charset="-128"/>
              </a:rPr>
              <a:t>再発防止対策</a:t>
            </a:r>
          </a:p>
        </p:txBody>
      </p:sp>
      <p:sp>
        <p:nvSpPr>
          <p:cNvPr id="10" name="テキスト ボックス 9">
            <a:extLst>
              <a:ext uri="{FF2B5EF4-FFF2-40B4-BE49-F238E27FC236}">
                <a16:creationId xmlns:a16="http://schemas.microsoft.com/office/drawing/2014/main" id="{84AD38B8-34FA-4E12-BC96-D1B109CFA137}"/>
              </a:ext>
            </a:extLst>
          </p:cNvPr>
          <p:cNvSpPr txBox="1"/>
          <p:nvPr/>
        </p:nvSpPr>
        <p:spPr>
          <a:xfrm>
            <a:off x="9585324" y="7530870"/>
            <a:ext cx="3262432" cy="1200329"/>
          </a:xfrm>
          <a:prstGeom prst="rect">
            <a:avLst/>
          </a:prstGeom>
          <a:noFill/>
        </p:spPr>
        <p:txBody>
          <a:bodyPr wrap="none" rtlCol="0">
            <a:spAutoFit/>
          </a:bodyPr>
          <a:lstStyle/>
          <a:p>
            <a:pPr algn="l"/>
            <a:r>
              <a:rPr kumimoji="1" lang="ja-JP" altLang="en-US" sz="2400" dirty="0">
                <a:latin typeface="メイリオ" panose="020B0604030504040204" pitchFamily="50" charset="-128"/>
                <a:ea typeface="メイリオ" panose="020B0604030504040204" pitchFamily="50" charset="-128"/>
              </a:rPr>
              <a:t>チームとして共有する</a:t>
            </a:r>
            <a:endParaRPr kumimoji="1" lang="en-US" altLang="ja-JP" sz="2400" dirty="0">
              <a:latin typeface="メイリオ" panose="020B0604030504040204" pitchFamily="50" charset="-128"/>
              <a:ea typeface="メイリオ" panose="020B0604030504040204" pitchFamily="50" charset="-128"/>
            </a:endParaRPr>
          </a:p>
          <a:p>
            <a:pPr algn="l"/>
            <a:r>
              <a:rPr kumimoji="1" lang="ja-JP" altLang="en-US" sz="2400" dirty="0" err="1">
                <a:latin typeface="メイリオ" panose="020B0604030504040204" pitchFamily="50" charset="-128"/>
                <a:ea typeface="メイリオ" panose="020B0604030504040204" pitchFamily="50" charset="-128"/>
              </a:rPr>
              <a:t>だけで</a:t>
            </a:r>
            <a:r>
              <a:rPr kumimoji="1" lang="ja-JP" altLang="en-US" sz="2400" dirty="0">
                <a:latin typeface="メイリオ" panose="020B0604030504040204" pitchFamily="50" charset="-128"/>
                <a:ea typeface="メイリオ" panose="020B0604030504040204" pitchFamily="50" charset="-128"/>
              </a:rPr>
              <a:t>なく研修実施</a:t>
            </a:r>
            <a:endParaRPr kumimoji="1" lang="en-US" altLang="ja-JP" sz="2400" dirty="0">
              <a:latin typeface="メイリオ" panose="020B0604030504040204" pitchFamily="50" charset="-128"/>
              <a:ea typeface="メイリオ" panose="020B0604030504040204" pitchFamily="50" charset="-128"/>
            </a:endParaRPr>
          </a:p>
          <a:p>
            <a:pPr algn="l"/>
            <a:r>
              <a:rPr kumimoji="1" lang="ja-JP" altLang="en-US" sz="2400" dirty="0">
                <a:latin typeface="メイリオ" panose="020B0604030504040204" pitchFamily="50" charset="-128"/>
                <a:ea typeface="メイリオ" panose="020B0604030504040204" pitchFamily="50" charset="-128"/>
              </a:rPr>
              <a:t>（ロールプレイング）</a:t>
            </a:r>
          </a:p>
        </p:txBody>
      </p:sp>
      <p:sp>
        <p:nvSpPr>
          <p:cNvPr id="12" name="右大かっこ 11">
            <a:extLst>
              <a:ext uri="{FF2B5EF4-FFF2-40B4-BE49-F238E27FC236}">
                <a16:creationId xmlns:a16="http://schemas.microsoft.com/office/drawing/2014/main" id="{204585E4-E46E-4104-8A60-C63DE2BD39E2}"/>
              </a:ext>
            </a:extLst>
          </p:cNvPr>
          <p:cNvSpPr/>
          <p:nvPr/>
        </p:nvSpPr>
        <p:spPr>
          <a:xfrm rot="5400000">
            <a:off x="11230558" y="5920415"/>
            <a:ext cx="141583" cy="2457163"/>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タイトル 1">
            <a:extLst>
              <a:ext uri="{FF2B5EF4-FFF2-40B4-BE49-F238E27FC236}">
                <a16:creationId xmlns:a16="http://schemas.microsoft.com/office/drawing/2014/main" id="{6E502FF2-32D2-4447-932C-EB2651C097E0}"/>
              </a:ext>
            </a:extLst>
          </p:cNvPr>
          <p:cNvSpPr>
            <a:spLocks noGrp="1"/>
          </p:cNvSpPr>
          <p:nvPr>
            <p:ph type="title"/>
          </p:nvPr>
        </p:nvSpPr>
        <p:spPr>
          <a:xfrm>
            <a:off x="942975" y="547688"/>
            <a:ext cx="11828463" cy="1987550"/>
          </a:xfrm>
        </p:spPr>
        <p:txBody>
          <a:bodyPr/>
          <a:lstStyle/>
          <a:p>
            <a:r>
              <a:rPr kumimoji="1" lang="ja-JP" altLang="en-US" dirty="0"/>
              <a:t>まとめ</a:t>
            </a:r>
          </a:p>
        </p:txBody>
      </p:sp>
      <p:sp>
        <p:nvSpPr>
          <p:cNvPr id="14" name="テキスト ボックス 13">
            <a:extLst>
              <a:ext uri="{FF2B5EF4-FFF2-40B4-BE49-F238E27FC236}">
                <a16:creationId xmlns:a16="http://schemas.microsoft.com/office/drawing/2014/main" id="{34D38A6B-5FC6-47A1-84C5-D841E5BA7DAD}"/>
              </a:ext>
            </a:extLst>
          </p:cNvPr>
          <p:cNvSpPr txBox="1"/>
          <p:nvPr/>
        </p:nvSpPr>
        <p:spPr>
          <a:xfrm>
            <a:off x="4200068" y="2307886"/>
            <a:ext cx="5314275" cy="707886"/>
          </a:xfrm>
          <a:prstGeom prst="rect">
            <a:avLst/>
          </a:prstGeom>
          <a:noFill/>
        </p:spPr>
        <p:txBody>
          <a:bodyPr wrap="none" rtlCol="0">
            <a:spAutoFit/>
          </a:bodyPr>
          <a:lstStyle/>
          <a:p>
            <a:pPr algn="l"/>
            <a:r>
              <a:rPr kumimoji="1" lang="ja-JP" altLang="en-US" sz="4000" dirty="0">
                <a:latin typeface="メイリオ" panose="020B0604030504040204" pitchFamily="50" charset="-128"/>
                <a:ea typeface="メイリオ" panose="020B0604030504040204" pitchFamily="50" charset="-128"/>
              </a:rPr>
              <a:t>クレーム対応のフロー</a:t>
            </a:r>
          </a:p>
        </p:txBody>
      </p:sp>
    </p:spTree>
    <p:extLst>
      <p:ext uri="{BB962C8B-B14F-4D97-AF65-F5344CB8AC3E}">
        <p14:creationId xmlns:p14="http://schemas.microsoft.com/office/powerpoint/2010/main" val="42219479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FEFF67-3468-421E-8C6E-C13D0EDBF110}"/>
              </a:ext>
            </a:extLst>
          </p:cNvPr>
          <p:cNvSpPr>
            <a:spLocks noGrp="1"/>
          </p:cNvSpPr>
          <p:nvPr>
            <p:ph type="title"/>
          </p:nvPr>
        </p:nvSpPr>
        <p:spPr/>
        <p:txBody>
          <a:bodyPr/>
          <a:lstStyle/>
          <a:p>
            <a:r>
              <a:rPr kumimoji="1" lang="ja-JP" altLang="en-US" dirty="0"/>
              <a:t>まとめ</a:t>
            </a:r>
          </a:p>
        </p:txBody>
      </p:sp>
      <p:sp>
        <p:nvSpPr>
          <p:cNvPr id="3" name="スライド番号プレースホルダー 2">
            <a:extLst>
              <a:ext uri="{FF2B5EF4-FFF2-40B4-BE49-F238E27FC236}">
                <a16:creationId xmlns:a16="http://schemas.microsoft.com/office/drawing/2014/main" id="{73F051E8-CD38-493D-9C4E-F33992D30C98}"/>
              </a:ext>
            </a:extLst>
          </p:cNvPr>
          <p:cNvSpPr>
            <a:spLocks noGrp="1"/>
          </p:cNvSpPr>
          <p:nvPr>
            <p:ph type="sldNum" sz="quarter" idx="12"/>
          </p:nvPr>
        </p:nvSpPr>
        <p:spPr/>
        <p:txBody>
          <a:bodyPr/>
          <a:lstStyle/>
          <a:p>
            <a:fld id="{FB0286DF-49CB-4104-9278-49D363CD3217}" type="slidenum">
              <a:rPr kumimoji="1" lang="ja-JP" altLang="en-US" smtClean="0"/>
              <a:pPr/>
              <a:t>63</a:t>
            </a:fld>
            <a:endParaRPr kumimoji="1" lang="ja-JP" altLang="en-US" dirty="0"/>
          </a:p>
        </p:txBody>
      </p:sp>
      <p:sp>
        <p:nvSpPr>
          <p:cNvPr id="4" name="テキスト ボックス 3">
            <a:extLst>
              <a:ext uri="{FF2B5EF4-FFF2-40B4-BE49-F238E27FC236}">
                <a16:creationId xmlns:a16="http://schemas.microsoft.com/office/drawing/2014/main" id="{F37B1DC4-A944-40ED-92D4-39E589394B75}"/>
              </a:ext>
            </a:extLst>
          </p:cNvPr>
          <p:cNvSpPr txBox="1"/>
          <p:nvPr/>
        </p:nvSpPr>
        <p:spPr>
          <a:xfrm>
            <a:off x="1032583" y="2634327"/>
            <a:ext cx="11649245" cy="3785652"/>
          </a:xfrm>
          <a:prstGeom prst="rect">
            <a:avLst/>
          </a:prstGeom>
          <a:noFill/>
        </p:spPr>
        <p:txBody>
          <a:bodyPr wrap="square" rtlCol="0">
            <a:spAutoFit/>
          </a:bodyPr>
          <a:lstStyle/>
          <a:p>
            <a:pPr algn="l"/>
            <a:r>
              <a:rPr kumimoji="1" lang="ja-JP" altLang="en-US" sz="4000" dirty="0">
                <a:latin typeface="メイリオ" panose="020B0604030504040204" pitchFamily="50" charset="-128"/>
                <a:ea typeface="メイリオ" panose="020B0604030504040204" pitchFamily="50" charset="-128"/>
              </a:rPr>
              <a:t>患者さんから受けるクレーム。</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出来れば聞きたくないことですが、</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その声の後ろには</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多くの患者さんが同じ気持ち・感情を持っている</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可能性が高い。（サイレントクレーマー）</a:t>
            </a:r>
            <a:endParaRPr kumimoji="1" lang="en-US" altLang="ja-JP" sz="4000" dirty="0">
              <a:latin typeface="メイリオ" panose="020B0604030504040204" pitchFamily="50" charset="-128"/>
              <a:ea typeface="メイリオ" panose="020B0604030504040204" pitchFamily="50" charset="-128"/>
            </a:endParaRPr>
          </a:p>
          <a:p>
            <a:pPr algn="l"/>
            <a:endParaRPr kumimoji="1" lang="en-US" altLang="ja-JP" sz="4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289147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FEFF67-3468-421E-8C6E-C13D0EDBF110}"/>
              </a:ext>
            </a:extLst>
          </p:cNvPr>
          <p:cNvSpPr>
            <a:spLocks noGrp="1"/>
          </p:cNvSpPr>
          <p:nvPr>
            <p:ph type="title"/>
          </p:nvPr>
        </p:nvSpPr>
        <p:spPr/>
        <p:txBody>
          <a:bodyPr/>
          <a:lstStyle/>
          <a:p>
            <a:r>
              <a:rPr kumimoji="1" lang="ja-JP" altLang="en-US" dirty="0"/>
              <a:t>まとめ</a:t>
            </a:r>
          </a:p>
        </p:txBody>
      </p:sp>
      <p:sp>
        <p:nvSpPr>
          <p:cNvPr id="3" name="スライド番号プレースホルダー 2">
            <a:extLst>
              <a:ext uri="{FF2B5EF4-FFF2-40B4-BE49-F238E27FC236}">
                <a16:creationId xmlns:a16="http://schemas.microsoft.com/office/drawing/2014/main" id="{73F051E8-CD38-493D-9C4E-F33992D30C98}"/>
              </a:ext>
            </a:extLst>
          </p:cNvPr>
          <p:cNvSpPr>
            <a:spLocks noGrp="1"/>
          </p:cNvSpPr>
          <p:nvPr>
            <p:ph type="sldNum" sz="quarter" idx="12"/>
          </p:nvPr>
        </p:nvSpPr>
        <p:spPr/>
        <p:txBody>
          <a:bodyPr/>
          <a:lstStyle/>
          <a:p>
            <a:fld id="{FB0286DF-49CB-4104-9278-49D363CD3217}" type="slidenum">
              <a:rPr kumimoji="1" lang="ja-JP" altLang="en-US" smtClean="0"/>
              <a:pPr/>
              <a:t>64</a:t>
            </a:fld>
            <a:endParaRPr kumimoji="1" lang="ja-JP" altLang="en-US" dirty="0"/>
          </a:p>
        </p:txBody>
      </p:sp>
      <p:sp>
        <p:nvSpPr>
          <p:cNvPr id="4" name="テキスト ボックス 3">
            <a:extLst>
              <a:ext uri="{FF2B5EF4-FFF2-40B4-BE49-F238E27FC236}">
                <a16:creationId xmlns:a16="http://schemas.microsoft.com/office/drawing/2014/main" id="{F37B1DC4-A944-40ED-92D4-39E589394B75}"/>
              </a:ext>
            </a:extLst>
          </p:cNvPr>
          <p:cNvSpPr txBox="1"/>
          <p:nvPr/>
        </p:nvSpPr>
        <p:spPr>
          <a:xfrm>
            <a:off x="1032583" y="2634327"/>
            <a:ext cx="11649245" cy="5016758"/>
          </a:xfrm>
          <a:prstGeom prst="rect">
            <a:avLst/>
          </a:prstGeom>
          <a:noFill/>
        </p:spPr>
        <p:txBody>
          <a:bodyPr wrap="square" rtlCol="0">
            <a:spAutoFit/>
          </a:bodyPr>
          <a:lstStyle/>
          <a:p>
            <a:pPr algn="l"/>
            <a:r>
              <a:rPr kumimoji="1" lang="ja-JP" altLang="en-US" sz="4000" dirty="0">
                <a:latin typeface="メイリオ" panose="020B0604030504040204" pitchFamily="50" charset="-128"/>
                <a:ea typeface="メイリオ" panose="020B0604030504040204" pitchFamily="50" charset="-128"/>
              </a:rPr>
              <a:t>患者さんから受けるクレーム。</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出来れば聞きたくないことですが、</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その声の後ろには</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多くの患者さんが同じ気持ち・感情を持っている</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可能性が高い。（サイレントクレーマー）</a:t>
            </a:r>
            <a:endParaRPr kumimoji="1" lang="en-US" altLang="ja-JP" sz="4000" dirty="0">
              <a:latin typeface="メイリオ" panose="020B0604030504040204" pitchFamily="50" charset="-128"/>
              <a:ea typeface="メイリオ" panose="020B0604030504040204" pitchFamily="50" charset="-128"/>
            </a:endParaRPr>
          </a:p>
          <a:p>
            <a:pPr algn="l"/>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b="1" dirty="0">
                <a:solidFill>
                  <a:schemeClr val="accent1"/>
                </a:solidFill>
                <a:latin typeface="メイリオ" panose="020B0604030504040204" pitchFamily="50" charset="-128"/>
                <a:ea typeface="メイリオ" panose="020B0604030504040204" pitchFamily="50" charset="-128"/>
              </a:rPr>
              <a:t>耳が痛いその声を、歯科医院の改善に生かすこと</a:t>
            </a:r>
            <a:endParaRPr kumimoji="1" lang="en-US" altLang="ja-JP" sz="4000" b="1" dirty="0">
              <a:solidFill>
                <a:schemeClr val="accent1"/>
              </a:solidFill>
              <a:latin typeface="メイリオ" panose="020B0604030504040204" pitchFamily="50" charset="-128"/>
              <a:ea typeface="メイリオ" panose="020B0604030504040204" pitchFamily="50" charset="-128"/>
            </a:endParaRPr>
          </a:p>
          <a:p>
            <a:pPr algn="l"/>
            <a:r>
              <a:rPr kumimoji="1" lang="ja-JP" altLang="en-US" sz="4000" b="1" dirty="0">
                <a:solidFill>
                  <a:schemeClr val="accent1"/>
                </a:solidFill>
                <a:latin typeface="メイリオ" panose="020B0604030504040204" pitchFamily="50" charset="-128"/>
                <a:ea typeface="メイリオ" panose="020B0604030504040204" pitchFamily="50" charset="-128"/>
              </a:rPr>
              <a:t>が重要。</a:t>
            </a:r>
          </a:p>
        </p:txBody>
      </p:sp>
    </p:spTree>
    <p:extLst>
      <p:ext uri="{BB962C8B-B14F-4D97-AF65-F5344CB8AC3E}">
        <p14:creationId xmlns:p14="http://schemas.microsoft.com/office/powerpoint/2010/main" val="20804999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FEFF67-3468-421E-8C6E-C13D0EDBF110}"/>
              </a:ext>
            </a:extLst>
          </p:cNvPr>
          <p:cNvSpPr>
            <a:spLocks noGrp="1"/>
          </p:cNvSpPr>
          <p:nvPr>
            <p:ph type="title"/>
          </p:nvPr>
        </p:nvSpPr>
        <p:spPr/>
        <p:txBody>
          <a:bodyPr/>
          <a:lstStyle/>
          <a:p>
            <a:r>
              <a:rPr kumimoji="1" lang="ja-JP" altLang="en-US" dirty="0"/>
              <a:t>まとめ</a:t>
            </a:r>
          </a:p>
        </p:txBody>
      </p:sp>
      <p:sp>
        <p:nvSpPr>
          <p:cNvPr id="3" name="スライド番号プレースホルダー 2">
            <a:extLst>
              <a:ext uri="{FF2B5EF4-FFF2-40B4-BE49-F238E27FC236}">
                <a16:creationId xmlns:a16="http://schemas.microsoft.com/office/drawing/2014/main" id="{73F051E8-CD38-493D-9C4E-F33992D30C98}"/>
              </a:ext>
            </a:extLst>
          </p:cNvPr>
          <p:cNvSpPr>
            <a:spLocks noGrp="1"/>
          </p:cNvSpPr>
          <p:nvPr>
            <p:ph type="sldNum" sz="quarter" idx="12"/>
          </p:nvPr>
        </p:nvSpPr>
        <p:spPr/>
        <p:txBody>
          <a:bodyPr/>
          <a:lstStyle/>
          <a:p>
            <a:fld id="{FB0286DF-49CB-4104-9278-49D363CD3217}" type="slidenum">
              <a:rPr kumimoji="1" lang="ja-JP" altLang="en-US" smtClean="0"/>
              <a:pPr/>
              <a:t>65</a:t>
            </a:fld>
            <a:endParaRPr kumimoji="1" lang="ja-JP" altLang="en-US" dirty="0"/>
          </a:p>
        </p:txBody>
      </p:sp>
      <p:sp>
        <p:nvSpPr>
          <p:cNvPr id="4" name="テキスト ボックス 3">
            <a:extLst>
              <a:ext uri="{FF2B5EF4-FFF2-40B4-BE49-F238E27FC236}">
                <a16:creationId xmlns:a16="http://schemas.microsoft.com/office/drawing/2014/main" id="{F37B1DC4-A944-40ED-92D4-39E589394B75}"/>
              </a:ext>
            </a:extLst>
          </p:cNvPr>
          <p:cNvSpPr txBox="1"/>
          <p:nvPr/>
        </p:nvSpPr>
        <p:spPr>
          <a:xfrm>
            <a:off x="1032583" y="2634327"/>
            <a:ext cx="11649245" cy="5016758"/>
          </a:xfrm>
          <a:prstGeom prst="rect">
            <a:avLst/>
          </a:prstGeom>
          <a:noFill/>
        </p:spPr>
        <p:txBody>
          <a:bodyPr wrap="square" rtlCol="0">
            <a:spAutoFit/>
          </a:bodyPr>
          <a:lstStyle/>
          <a:p>
            <a:pPr algn="l"/>
            <a:r>
              <a:rPr kumimoji="1" lang="ja-JP" altLang="en-US" sz="4000" dirty="0">
                <a:latin typeface="メイリオ" panose="020B0604030504040204" pitchFamily="50" charset="-128"/>
                <a:ea typeface="メイリオ" panose="020B0604030504040204" pitchFamily="50" charset="-128"/>
              </a:rPr>
              <a:t>患者さんから受けるクレーム。</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出来れば聞きたくないことですが、</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その声の後ろには</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多くの患者さんが同じ気持ち・感情を持っている</a:t>
            </a:r>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dirty="0">
                <a:latin typeface="メイリオ" panose="020B0604030504040204" pitchFamily="50" charset="-128"/>
                <a:ea typeface="メイリオ" panose="020B0604030504040204" pitchFamily="50" charset="-128"/>
              </a:rPr>
              <a:t>可能性が高い。（サイレントクレーマー）</a:t>
            </a:r>
            <a:endParaRPr kumimoji="1" lang="en-US" altLang="ja-JP" sz="4000" dirty="0">
              <a:latin typeface="メイリオ" panose="020B0604030504040204" pitchFamily="50" charset="-128"/>
              <a:ea typeface="メイリオ" panose="020B0604030504040204" pitchFamily="50" charset="-128"/>
            </a:endParaRPr>
          </a:p>
          <a:p>
            <a:pPr algn="l"/>
            <a:endParaRPr kumimoji="1" lang="en-US" altLang="ja-JP" sz="4000" dirty="0">
              <a:latin typeface="メイリオ" panose="020B0604030504040204" pitchFamily="50" charset="-128"/>
              <a:ea typeface="メイリオ" panose="020B0604030504040204" pitchFamily="50" charset="-128"/>
            </a:endParaRPr>
          </a:p>
          <a:p>
            <a:pPr algn="l"/>
            <a:r>
              <a:rPr kumimoji="1" lang="ja-JP" altLang="en-US" sz="4000" b="1" dirty="0">
                <a:solidFill>
                  <a:schemeClr val="accent1"/>
                </a:solidFill>
                <a:latin typeface="メイリオ" panose="020B0604030504040204" pitchFamily="50" charset="-128"/>
                <a:ea typeface="メイリオ" panose="020B0604030504040204" pitchFamily="50" charset="-128"/>
              </a:rPr>
              <a:t>耳が痛いその声を、歯科医院の改善に生かすこと</a:t>
            </a:r>
            <a:endParaRPr kumimoji="1" lang="en-US" altLang="ja-JP" sz="4000" b="1" dirty="0">
              <a:solidFill>
                <a:schemeClr val="accent1"/>
              </a:solidFill>
              <a:latin typeface="メイリオ" panose="020B0604030504040204" pitchFamily="50" charset="-128"/>
              <a:ea typeface="メイリオ" panose="020B0604030504040204" pitchFamily="50" charset="-128"/>
            </a:endParaRPr>
          </a:p>
          <a:p>
            <a:pPr algn="l"/>
            <a:r>
              <a:rPr kumimoji="1" lang="ja-JP" altLang="en-US" sz="4000" b="1" dirty="0">
                <a:solidFill>
                  <a:schemeClr val="accent1"/>
                </a:solidFill>
                <a:latin typeface="メイリオ" panose="020B0604030504040204" pitchFamily="50" charset="-128"/>
                <a:ea typeface="メイリオ" panose="020B0604030504040204" pitchFamily="50" charset="-128"/>
              </a:rPr>
              <a:t>が重要。</a:t>
            </a:r>
          </a:p>
        </p:txBody>
      </p:sp>
      <p:sp>
        <p:nvSpPr>
          <p:cNvPr id="5" name="矢印: 下 4">
            <a:extLst>
              <a:ext uri="{FF2B5EF4-FFF2-40B4-BE49-F238E27FC236}">
                <a16:creationId xmlns:a16="http://schemas.microsoft.com/office/drawing/2014/main" id="{A1E4E8C1-8757-4EF8-B176-0EB0A549CBCD}"/>
              </a:ext>
            </a:extLst>
          </p:cNvPr>
          <p:cNvSpPr/>
          <p:nvPr/>
        </p:nvSpPr>
        <p:spPr>
          <a:xfrm>
            <a:off x="6217125" y="7475220"/>
            <a:ext cx="1280160" cy="822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DC92AF9-7B7C-4DD4-B2CB-91694871DDFF}"/>
              </a:ext>
            </a:extLst>
          </p:cNvPr>
          <p:cNvSpPr/>
          <p:nvPr/>
        </p:nvSpPr>
        <p:spPr>
          <a:xfrm>
            <a:off x="1378782" y="8637707"/>
            <a:ext cx="10956846" cy="770774"/>
          </a:xfrm>
          <a:prstGeom prst="rect">
            <a:avLst/>
          </a:prstGeom>
          <a:solidFill>
            <a:schemeClr val="accent1"/>
          </a:solidFill>
        </p:spPr>
        <p:txBody>
          <a:bodyPr wrap="none" tIns="108000">
            <a:spAutoFit/>
          </a:bodyPr>
          <a:lstStyle/>
          <a:p>
            <a:r>
              <a:rPr kumimoji="1" lang="ja-JP" altLang="en-US" sz="4000" b="1" dirty="0">
                <a:solidFill>
                  <a:schemeClr val="bg1"/>
                </a:solidFill>
                <a:latin typeface="メイリオ" panose="020B0604030504040204" pitchFamily="50" charset="-128"/>
              </a:rPr>
              <a:t>クレームのほとんどは未然に防ぐことが出来る</a:t>
            </a:r>
            <a:endParaRPr lang="ja-JP" altLang="en-US" sz="4000" b="1" dirty="0">
              <a:solidFill>
                <a:schemeClr val="bg1"/>
              </a:solidFill>
            </a:endParaRPr>
          </a:p>
        </p:txBody>
      </p:sp>
    </p:spTree>
    <p:extLst>
      <p:ext uri="{BB962C8B-B14F-4D97-AF65-F5344CB8AC3E}">
        <p14:creationId xmlns:p14="http://schemas.microsoft.com/office/powerpoint/2010/main" val="13034760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1DDA6FB5-A1F1-46BF-B68F-D8878F742A60}"/>
              </a:ext>
            </a:extLst>
          </p:cNvPr>
          <p:cNvSpPr>
            <a:spLocks noGrp="1"/>
          </p:cNvSpPr>
          <p:nvPr>
            <p:ph type="title"/>
          </p:nvPr>
        </p:nvSpPr>
        <p:spPr>
          <a:xfrm>
            <a:off x="612912" y="2570790"/>
            <a:ext cx="12488588" cy="4895858"/>
          </a:xfrm>
        </p:spPr>
        <p:txBody>
          <a:bodyPr>
            <a:noAutofit/>
          </a:bodyPr>
          <a:lstStyle/>
          <a:p>
            <a:r>
              <a:rPr kumimoji="1" lang="ja-JP" altLang="en-US" sz="6000" b="1" dirty="0"/>
              <a:t>お疲れさま</a:t>
            </a:r>
            <a:r>
              <a:rPr kumimoji="1" lang="ja-JP" altLang="en-US" sz="6000" b="1" dirty="0" err="1"/>
              <a:t>で</a:t>
            </a:r>
            <a:r>
              <a:rPr kumimoji="1" lang="ja-JP" altLang="en-US" sz="6000" b="1" dirty="0"/>
              <a:t>した！</a:t>
            </a:r>
            <a:br>
              <a:rPr kumimoji="1" lang="en-US" altLang="ja-JP" sz="6000" b="1" dirty="0"/>
            </a:br>
            <a:br>
              <a:rPr kumimoji="1" lang="en-US" altLang="ja-JP" sz="6000" b="1" dirty="0"/>
            </a:br>
            <a:r>
              <a:rPr kumimoji="1" lang="ja-JP" altLang="en-US" sz="6000" b="1" dirty="0"/>
              <a:t>今日のミーティングでの気付きを</a:t>
            </a:r>
            <a:br>
              <a:rPr kumimoji="1" lang="en-US" altLang="ja-JP" sz="6000" b="1" dirty="0"/>
            </a:br>
            <a:r>
              <a:rPr kumimoji="1" lang="ja-JP" altLang="en-US" sz="6000" b="1" dirty="0"/>
              <a:t>レジュメに記入してください。</a:t>
            </a:r>
          </a:p>
        </p:txBody>
      </p:sp>
    </p:spTree>
    <p:extLst>
      <p:ext uri="{BB962C8B-B14F-4D97-AF65-F5344CB8AC3E}">
        <p14:creationId xmlns:p14="http://schemas.microsoft.com/office/powerpoint/2010/main" val="4040911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11" name="タイトル 1">
            <a:extLst>
              <a:ext uri="{FF2B5EF4-FFF2-40B4-BE49-F238E27FC236}">
                <a16:creationId xmlns:a16="http://schemas.microsoft.com/office/drawing/2014/main" id="{FC96FFA3-B18B-47C5-8261-8C9AC120AD61}"/>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クレームは増える傾向にある</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2" name="正方形/長方形 1">
            <a:extLst>
              <a:ext uri="{FF2B5EF4-FFF2-40B4-BE49-F238E27FC236}">
                <a16:creationId xmlns:a16="http://schemas.microsoft.com/office/drawing/2014/main" id="{B5F58A51-E652-49E3-855F-611DDDE6D9B5}"/>
              </a:ext>
            </a:extLst>
          </p:cNvPr>
          <p:cNvSpPr/>
          <p:nvPr/>
        </p:nvSpPr>
        <p:spPr>
          <a:xfrm>
            <a:off x="1668780" y="2933237"/>
            <a:ext cx="11102765" cy="1077218"/>
          </a:xfrm>
          <a:prstGeom prst="rect">
            <a:avLst/>
          </a:prstGeom>
        </p:spPr>
        <p:txBody>
          <a:bodyPr wrap="square">
            <a:spAutoFit/>
          </a:bodyPr>
          <a:lstStyle/>
          <a:p>
            <a:r>
              <a:rPr lang="ja-JP" altLang="en-US" sz="3200" dirty="0"/>
              <a:t>インフォームドコンセントの理解や浸透、医療番組や雑誌などマスメディアによる情報により、治療に対する知識増</a:t>
            </a:r>
          </a:p>
        </p:txBody>
      </p:sp>
      <p:sp>
        <p:nvSpPr>
          <p:cNvPr id="14" name="正方形/長方形 13">
            <a:extLst>
              <a:ext uri="{FF2B5EF4-FFF2-40B4-BE49-F238E27FC236}">
                <a16:creationId xmlns:a16="http://schemas.microsoft.com/office/drawing/2014/main" id="{357BBC2F-A8A5-4833-9C0E-8C63A21420DB}"/>
              </a:ext>
            </a:extLst>
          </p:cNvPr>
          <p:cNvSpPr/>
          <p:nvPr/>
        </p:nvSpPr>
        <p:spPr>
          <a:xfrm>
            <a:off x="1668779" y="4548664"/>
            <a:ext cx="11102765" cy="1077218"/>
          </a:xfrm>
          <a:prstGeom prst="rect">
            <a:avLst/>
          </a:prstGeom>
        </p:spPr>
        <p:txBody>
          <a:bodyPr wrap="square">
            <a:spAutoFit/>
          </a:bodyPr>
          <a:lstStyle/>
          <a:p>
            <a:r>
              <a:rPr lang="ja-JP" altLang="en-US" sz="3200" dirty="0"/>
              <a:t>メディアによるインプラント治療をはじめとするネガティブキャンペーン</a:t>
            </a:r>
          </a:p>
        </p:txBody>
      </p:sp>
      <p:pic>
        <p:nvPicPr>
          <p:cNvPr id="5" name="図 4">
            <a:extLst>
              <a:ext uri="{FF2B5EF4-FFF2-40B4-BE49-F238E27FC236}">
                <a16:creationId xmlns:a16="http://schemas.microsoft.com/office/drawing/2014/main" id="{DCCC5EB6-68CB-486B-937E-C4A67F91B303}"/>
              </a:ext>
            </a:extLst>
          </p:cNvPr>
          <p:cNvPicPr>
            <a:picLocks noChangeAspect="1"/>
          </p:cNvPicPr>
          <p:nvPr/>
        </p:nvPicPr>
        <p:blipFill>
          <a:blip r:embed="rId2">
            <a:duotone>
              <a:schemeClr val="accent1">
                <a:shade val="45000"/>
                <a:satMod val="135000"/>
              </a:schemeClr>
              <a:prstClr val="white"/>
            </a:duotone>
          </a:blip>
          <a:stretch>
            <a:fillRect/>
          </a:stretch>
        </p:blipFill>
        <p:spPr>
          <a:xfrm>
            <a:off x="754299" y="2951490"/>
            <a:ext cx="914479" cy="914479"/>
          </a:xfrm>
          <a:prstGeom prst="rect">
            <a:avLst/>
          </a:prstGeom>
        </p:spPr>
      </p:pic>
      <p:pic>
        <p:nvPicPr>
          <p:cNvPr id="7" name="図 6">
            <a:extLst>
              <a:ext uri="{FF2B5EF4-FFF2-40B4-BE49-F238E27FC236}">
                <a16:creationId xmlns:a16="http://schemas.microsoft.com/office/drawing/2014/main" id="{78B2A6C5-E488-4628-AC6B-6A377F958128}"/>
              </a:ext>
            </a:extLst>
          </p:cNvPr>
          <p:cNvPicPr>
            <a:picLocks noChangeAspect="1"/>
          </p:cNvPicPr>
          <p:nvPr/>
        </p:nvPicPr>
        <p:blipFill>
          <a:blip r:embed="rId3"/>
          <a:stretch>
            <a:fillRect/>
          </a:stretch>
        </p:blipFill>
        <p:spPr>
          <a:xfrm>
            <a:off x="754297" y="4662629"/>
            <a:ext cx="914479" cy="914479"/>
          </a:xfrm>
          <a:prstGeom prst="rect">
            <a:avLst/>
          </a:prstGeom>
        </p:spPr>
      </p:pic>
    </p:spTree>
    <p:extLst>
      <p:ext uri="{BB962C8B-B14F-4D97-AF65-F5344CB8AC3E}">
        <p14:creationId xmlns:p14="http://schemas.microsoft.com/office/powerpoint/2010/main" val="2879220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11" name="タイトル 1">
            <a:extLst>
              <a:ext uri="{FF2B5EF4-FFF2-40B4-BE49-F238E27FC236}">
                <a16:creationId xmlns:a16="http://schemas.microsoft.com/office/drawing/2014/main" id="{FC96FFA3-B18B-47C5-8261-8C9AC120AD61}"/>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クレームは増える傾向にある</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2" name="正方形/長方形 1">
            <a:extLst>
              <a:ext uri="{FF2B5EF4-FFF2-40B4-BE49-F238E27FC236}">
                <a16:creationId xmlns:a16="http://schemas.microsoft.com/office/drawing/2014/main" id="{B5F58A51-E652-49E3-855F-611DDDE6D9B5}"/>
              </a:ext>
            </a:extLst>
          </p:cNvPr>
          <p:cNvSpPr/>
          <p:nvPr/>
        </p:nvSpPr>
        <p:spPr>
          <a:xfrm>
            <a:off x="1668780" y="2933237"/>
            <a:ext cx="11102765" cy="1077218"/>
          </a:xfrm>
          <a:prstGeom prst="rect">
            <a:avLst/>
          </a:prstGeom>
        </p:spPr>
        <p:txBody>
          <a:bodyPr wrap="square">
            <a:spAutoFit/>
          </a:bodyPr>
          <a:lstStyle/>
          <a:p>
            <a:r>
              <a:rPr lang="ja-JP" altLang="en-US" sz="3200" dirty="0"/>
              <a:t>インフォームドコンセントの理解や浸透、医療番組や雑誌などマスメディアによる情報により、治療に対する知識増</a:t>
            </a:r>
          </a:p>
        </p:txBody>
      </p:sp>
      <p:sp>
        <p:nvSpPr>
          <p:cNvPr id="4" name="正方形/長方形 3">
            <a:extLst>
              <a:ext uri="{FF2B5EF4-FFF2-40B4-BE49-F238E27FC236}">
                <a16:creationId xmlns:a16="http://schemas.microsoft.com/office/drawing/2014/main" id="{F3FBE1B7-D717-4C68-8839-AEDD356CAAFF}"/>
              </a:ext>
            </a:extLst>
          </p:cNvPr>
          <p:cNvSpPr/>
          <p:nvPr/>
        </p:nvSpPr>
        <p:spPr>
          <a:xfrm>
            <a:off x="1668778" y="6290325"/>
            <a:ext cx="11102765" cy="1077218"/>
          </a:xfrm>
          <a:prstGeom prst="rect">
            <a:avLst/>
          </a:prstGeom>
        </p:spPr>
        <p:txBody>
          <a:bodyPr wrap="square">
            <a:spAutoFit/>
          </a:bodyPr>
          <a:lstStyle/>
          <a:p>
            <a:r>
              <a:rPr lang="ja-JP" altLang="en-US" sz="3200" dirty="0"/>
              <a:t>医療技術に過剰な期待をして、治療結果が思い通りではない</a:t>
            </a:r>
          </a:p>
        </p:txBody>
      </p:sp>
      <p:sp>
        <p:nvSpPr>
          <p:cNvPr id="14" name="正方形/長方形 13">
            <a:extLst>
              <a:ext uri="{FF2B5EF4-FFF2-40B4-BE49-F238E27FC236}">
                <a16:creationId xmlns:a16="http://schemas.microsoft.com/office/drawing/2014/main" id="{357BBC2F-A8A5-4833-9C0E-8C63A21420DB}"/>
              </a:ext>
            </a:extLst>
          </p:cNvPr>
          <p:cNvSpPr/>
          <p:nvPr/>
        </p:nvSpPr>
        <p:spPr>
          <a:xfrm>
            <a:off x="1668779" y="4548664"/>
            <a:ext cx="11102765" cy="1077218"/>
          </a:xfrm>
          <a:prstGeom prst="rect">
            <a:avLst/>
          </a:prstGeom>
        </p:spPr>
        <p:txBody>
          <a:bodyPr wrap="square">
            <a:spAutoFit/>
          </a:bodyPr>
          <a:lstStyle/>
          <a:p>
            <a:r>
              <a:rPr lang="ja-JP" altLang="en-US" sz="3200" dirty="0"/>
              <a:t>メディアによるインプラント治療をはじめとするネガティブキャンペーン</a:t>
            </a:r>
          </a:p>
        </p:txBody>
      </p:sp>
      <p:pic>
        <p:nvPicPr>
          <p:cNvPr id="5" name="図 4">
            <a:extLst>
              <a:ext uri="{FF2B5EF4-FFF2-40B4-BE49-F238E27FC236}">
                <a16:creationId xmlns:a16="http://schemas.microsoft.com/office/drawing/2014/main" id="{DCCC5EB6-68CB-486B-937E-C4A67F91B303}"/>
              </a:ext>
            </a:extLst>
          </p:cNvPr>
          <p:cNvPicPr>
            <a:picLocks noChangeAspect="1"/>
          </p:cNvPicPr>
          <p:nvPr/>
        </p:nvPicPr>
        <p:blipFill>
          <a:blip r:embed="rId2">
            <a:duotone>
              <a:schemeClr val="accent1">
                <a:shade val="45000"/>
                <a:satMod val="135000"/>
              </a:schemeClr>
              <a:prstClr val="white"/>
            </a:duotone>
          </a:blip>
          <a:stretch>
            <a:fillRect/>
          </a:stretch>
        </p:blipFill>
        <p:spPr>
          <a:xfrm>
            <a:off x="754299" y="2951490"/>
            <a:ext cx="914479" cy="914479"/>
          </a:xfrm>
          <a:prstGeom prst="rect">
            <a:avLst/>
          </a:prstGeom>
        </p:spPr>
      </p:pic>
      <p:pic>
        <p:nvPicPr>
          <p:cNvPr id="6" name="図 5">
            <a:extLst>
              <a:ext uri="{FF2B5EF4-FFF2-40B4-BE49-F238E27FC236}">
                <a16:creationId xmlns:a16="http://schemas.microsoft.com/office/drawing/2014/main" id="{AFC7A406-6C47-4386-AE57-50DA9E9598FB}"/>
              </a:ext>
            </a:extLst>
          </p:cNvPr>
          <p:cNvPicPr>
            <a:picLocks noChangeAspect="1"/>
          </p:cNvPicPr>
          <p:nvPr/>
        </p:nvPicPr>
        <p:blipFill>
          <a:blip r:embed="rId3"/>
          <a:stretch>
            <a:fillRect/>
          </a:stretch>
        </p:blipFill>
        <p:spPr>
          <a:xfrm>
            <a:off x="754296" y="6339099"/>
            <a:ext cx="914479" cy="914479"/>
          </a:xfrm>
          <a:prstGeom prst="rect">
            <a:avLst/>
          </a:prstGeom>
        </p:spPr>
      </p:pic>
      <p:pic>
        <p:nvPicPr>
          <p:cNvPr id="7" name="図 6">
            <a:extLst>
              <a:ext uri="{FF2B5EF4-FFF2-40B4-BE49-F238E27FC236}">
                <a16:creationId xmlns:a16="http://schemas.microsoft.com/office/drawing/2014/main" id="{78B2A6C5-E488-4628-AC6B-6A377F958128}"/>
              </a:ext>
            </a:extLst>
          </p:cNvPr>
          <p:cNvPicPr>
            <a:picLocks noChangeAspect="1"/>
          </p:cNvPicPr>
          <p:nvPr/>
        </p:nvPicPr>
        <p:blipFill>
          <a:blip r:embed="rId3"/>
          <a:stretch>
            <a:fillRect/>
          </a:stretch>
        </p:blipFill>
        <p:spPr>
          <a:xfrm>
            <a:off x="754297" y="4662629"/>
            <a:ext cx="914479" cy="914479"/>
          </a:xfrm>
          <a:prstGeom prst="rect">
            <a:avLst/>
          </a:prstGeom>
        </p:spPr>
      </p:pic>
    </p:spTree>
    <p:extLst>
      <p:ext uri="{BB962C8B-B14F-4D97-AF65-F5344CB8AC3E}">
        <p14:creationId xmlns:p14="http://schemas.microsoft.com/office/powerpoint/2010/main" val="1210827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FE8ACDC8-FB81-46CF-B315-670EA3FD88ED}"/>
              </a:ext>
            </a:extLst>
          </p:cNvPr>
          <p:cNvSpPr>
            <a:spLocks noGrp="1"/>
          </p:cNvSpPr>
          <p:nvPr>
            <p:ph type="sldNum"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B0286DF-49CB-4104-9278-49D363CD3217}" type="slidenum">
              <a:rPr kumimoji="1" lang="ja-JP" altLang="en-US" sz="2800" b="1" i="0" u="none" strike="noStrike" kern="1200" cap="none" spc="0" normalizeH="0" baseline="0" noProof="0" smtClean="0">
                <a:ln>
                  <a:noFill/>
                </a:ln>
                <a:solidFill>
                  <a:srgbClr val="4472C4"/>
                </a:solidFill>
                <a:effectLst/>
                <a:uLnTx/>
                <a:uFillTx/>
                <a:latin typeface="Calibri" panose="020F0502020204030204"/>
                <a:ea typeface="メイリオ"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2800" b="1" i="0" u="none" strike="noStrike" kern="1200" cap="none" spc="0" normalizeH="0" baseline="0" noProof="0" dirty="0">
              <a:ln>
                <a:noFill/>
              </a:ln>
              <a:solidFill>
                <a:srgbClr val="4472C4"/>
              </a:solidFill>
              <a:effectLst/>
              <a:uLnTx/>
              <a:uFillTx/>
              <a:latin typeface="Calibri" panose="020F0502020204030204"/>
              <a:ea typeface="メイリオ" panose="020B0604030504040204" pitchFamily="50" charset="-128"/>
              <a:cs typeface="+mn-cs"/>
            </a:endParaRPr>
          </a:p>
        </p:txBody>
      </p:sp>
      <p:sp>
        <p:nvSpPr>
          <p:cNvPr id="11" name="タイトル 1">
            <a:extLst>
              <a:ext uri="{FF2B5EF4-FFF2-40B4-BE49-F238E27FC236}">
                <a16:creationId xmlns:a16="http://schemas.microsoft.com/office/drawing/2014/main" id="{FC96FFA3-B18B-47C5-8261-8C9AC120AD61}"/>
              </a:ext>
            </a:extLst>
          </p:cNvPr>
          <p:cNvSpPr txBox="1">
            <a:spLocks/>
          </p:cNvSpPr>
          <p:nvPr/>
        </p:nvSpPr>
        <p:spPr>
          <a:xfrm>
            <a:off x="942865" y="547602"/>
            <a:ext cx="11828681" cy="1988038"/>
          </a:xfrm>
          <a:prstGeom prst="rect">
            <a:avLst/>
          </a:prstGeom>
        </p:spPr>
        <p:txBody>
          <a:bodyPr vert="horz" lIns="91440" tIns="45720" rIns="91440" bIns="45720" rtlCol="0" anchor="ctr">
            <a:normAutofit/>
          </a:bodyPr>
          <a:lstStyle>
            <a:lvl1pPr algn="l" defTabSz="1371417" rtl="0" eaLnBrk="1" latinLnBrk="0" hangingPunct="1">
              <a:lnSpc>
                <a:spcPct val="90000"/>
              </a:lnSpc>
              <a:spcBef>
                <a:spcPct val="0"/>
              </a:spcBef>
              <a:buNone/>
              <a:defRPr kumimoji="1" sz="5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1" lang="en-US" altLang="ja-JP"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 </a:t>
            </a:r>
            <a:r>
              <a:rPr kumimoji="1" lang="ja-JP" altLang="en-US" sz="6000" b="0" i="0" u="none" strike="noStrike" kern="1200" cap="none" spc="0" normalizeH="0" baseline="0" noProof="0" dirty="0">
                <a:ln>
                  <a:noFill/>
                </a:ln>
                <a:solidFill>
                  <a:srgbClr val="595959"/>
                </a:solidFill>
                <a:effectLst/>
                <a:uLnTx/>
                <a:uFillTx/>
                <a:latin typeface="メイリオ" panose="020B0604030504040204" pitchFamily="50" charset="-128"/>
                <a:ea typeface="メイリオ" panose="020B0604030504040204" pitchFamily="50" charset="-128"/>
                <a:cs typeface="+mj-cs"/>
              </a:rPr>
              <a:t>クレームは増える傾向にある</a:t>
            </a:r>
            <a:endParaRPr kumimoji="1" lang="en-US" altLang="ja-JP" sz="6000" b="0"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j-cs"/>
            </a:endParaRPr>
          </a:p>
        </p:txBody>
      </p:sp>
      <p:sp>
        <p:nvSpPr>
          <p:cNvPr id="2" name="正方形/長方形 1">
            <a:extLst>
              <a:ext uri="{FF2B5EF4-FFF2-40B4-BE49-F238E27FC236}">
                <a16:creationId xmlns:a16="http://schemas.microsoft.com/office/drawing/2014/main" id="{B5F58A51-E652-49E3-855F-611DDDE6D9B5}"/>
              </a:ext>
            </a:extLst>
          </p:cNvPr>
          <p:cNvSpPr/>
          <p:nvPr/>
        </p:nvSpPr>
        <p:spPr>
          <a:xfrm>
            <a:off x="1668780" y="2933237"/>
            <a:ext cx="11102765" cy="1077218"/>
          </a:xfrm>
          <a:prstGeom prst="rect">
            <a:avLst/>
          </a:prstGeom>
        </p:spPr>
        <p:txBody>
          <a:bodyPr wrap="square">
            <a:spAutoFit/>
          </a:bodyPr>
          <a:lstStyle/>
          <a:p>
            <a:r>
              <a:rPr lang="ja-JP" altLang="en-US" sz="3200" dirty="0"/>
              <a:t>インフォームドコンセントの理解や浸透、医療番組や雑誌などマスメディアによる情報により、治療に対する知識増</a:t>
            </a:r>
          </a:p>
        </p:txBody>
      </p:sp>
      <p:sp>
        <p:nvSpPr>
          <p:cNvPr id="4" name="正方形/長方形 3">
            <a:extLst>
              <a:ext uri="{FF2B5EF4-FFF2-40B4-BE49-F238E27FC236}">
                <a16:creationId xmlns:a16="http://schemas.microsoft.com/office/drawing/2014/main" id="{F3FBE1B7-D717-4C68-8839-AEDD356CAAFF}"/>
              </a:ext>
            </a:extLst>
          </p:cNvPr>
          <p:cNvSpPr/>
          <p:nvPr/>
        </p:nvSpPr>
        <p:spPr>
          <a:xfrm>
            <a:off x="1668778" y="6290325"/>
            <a:ext cx="11102765" cy="1077218"/>
          </a:xfrm>
          <a:prstGeom prst="rect">
            <a:avLst/>
          </a:prstGeom>
        </p:spPr>
        <p:txBody>
          <a:bodyPr wrap="square">
            <a:spAutoFit/>
          </a:bodyPr>
          <a:lstStyle/>
          <a:p>
            <a:r>
              <a:rPr lang="ja-JP" altLang="en-US" sz="3200" dirty="0"/>
              <a:t>医療技術に過剰な期待をして、治療結果が思い通りではない</a:t>
            </a:r>
          </a:p>
        </p:txBody>
      </p:sp>
      <p:sp>
        <p:nvSpPr>
          <p:cNvPr id="12" name="正方形/長方形 11">
            <a:extLst>
              <a:ext uri="{FF2B5EF4-FFF2-40B4-BE49-F238E27FC236}">
                <a16:creationId xmlns:a16="http://schemas.microsoft.com/office/drawing/2014/main" id="{A5A06E03-65AB-485C-BB22-166DE9B45C0E}"/>
              </a:ext>
            </a:extLst>
          </p:cNvPr>
          <p:cNvSpPr/>
          <p:nvPr/>
        </p:nvSpPr>
        <p:spPr>
          <a:xfrm>
            <a:off x="1668778" y="7539543"/>
            <a:ext cx="11102765" cy="1077218"/>
          </a:xfrm>
          <a:prstGeom prst="rect">
            <a:avLst/>
          </a:prstGeom>
        </p:spPr>
        <p:txBody>
          <a:bodyPr wrap="square">
            <a:spAutoFit/>
          </a:bodyPr>
          <a:lstStyle/>
          <a:p>
            <a:r>
              <a:rPr lang="ja-JP" altLang="en-US" sz="3200" dirty="0"/>
              <a:t>歯科医院が多く存在している。患者さんに選択権がある状態。</a:t>
            </a:r>
          </a:p>
        </p:txBody>
      </p:sp>
      <p:sp>
        <p:nvSpPr>
          <p:cNvPr id="14" name="正方形/長方形 13">
            <a:extLst>
              <a:ext uri="{FF2B5EF4-FFF2-40B4-BE49-F238E27FC236}">
                <a16:creationId xmlns:a16="http://schemas.microsoft.com/office/drawing/2014/main" id="{357BBC2F-A8A5-4833-9C0E-8C63A21420DB}"/>
              </a:ext>
            </a:extLst>
          </p:cNvPr>
          <p:cNvSpPr/>
          <p:nvPr/>
        </p:nvSpPr>
        <p:spPr>
          <a:xfrm>
            <a:off x="1668779" y="4548664"/>
            <a:ext cx="11102765" cy="1077218"/>
          </a:xfrm>
          <a:prstGeom prst="rect">
            <a:avLst/>
          </a:prstGeom>
        </p:spPr>
        <p:txBody>
          <a:bodyPr wrap="square">
            <a:spAutoFit/>
          </a:bodyPr>
          <a:lstStyle/>
          <a:p>
            <a:r>
              <a:rPr lang="ja-JP" altLang="en-US" sz="3200" dirty="0"/>
              <a:t>メディアによるインプラント治療をはじめとするネガティブキャンペーン</a:t>
            </a:r>
          </a:p>
        </p:txBody>
      </p:sp>
      <p:pic>
        <p:nvPicPr>
          <p:cNvPr id="5" name="図 4">
            <a:extLst>
              <a:ext uri="{FF2B5EF4-FFF2-40B4-BE49-F238E27FC236}">
                <a16:creationId xmlns:a16="http://schemas.microsoft.com/office/drawing/2014/main" id="{DCCC5EB6-68CB-486B-937E-C4A67F91B303}"/>
              </a:ext>
            </a:extLst>
          </p:cNvPr>
          <p:cNvPicPr>
            <a:picLocks noChangeAspect="1"/>
          </p:cNvPicPr>
          <p:nvPr/>
        </p:nvPicPr>
        <p:blipFill>
          <a:blip r:embed="rId2">
            <a:duotone>
              <a:schemeClr val="accent1">
                <a:shade val="45000"/>
                <a:satMod val="135000"/>
              </a:schemeClr>
              <a:prstClr val="white"/>
            </a:duotone>
          </a:blip>
          <a:stretch>
            <a:fillRect/>
          </a:stretch>
        </p:blipFill>
        <p:spPr>
          <a:xfrm>
            <a:off x="754299" y="2951490"/>
            <a:ext cx="914479" cy="914479"/>
          </a:xfrm>
          <a:prstGeom prst="rect">
            <a:avLst/>
          </a:prstGeom>
        </p:spPr>
      </p:pic>
      <p:pic>
        <p:nvPicPr>
          <p:cNvPr id="6" name="図 5">
            <a:extLst>
              <a:ext uri="{FF2B5EF4-FFF2-40B4-BE49-F238E27FC236}">
                <a16:creationId xmlns:a16="http://schemas.microsoft.com/office/drawing/2014/main" id="{AFC7A406-6C47-4386-AE57-50DA9E9598FB}"/>
              </a:ext>
            </a:extLst>
          </p:cNvPr>
          <p:cNvPicPr>
            <a:picLocks noChangeAspect="1"/>
          </p:cNvPicPr>
          <p:nvPr/>
        </p:nvPicPr>
        <p:blipFill>
          <a:blip r:embed="rId3"/>
          <a:stretch>
            <a:fillRect/>
          </a:stretch>
        </p:blipFill>
        <p:spPr>
          <a:xfrm>
            <a:off x="754296" y="6339099"/>
            <a:ext cx="914479" cy="914479"/>
          </a:xfrm>
          <a:prstGeom prst="rect">
            <a:avLst/>
          </a:prstGeom>
        </p:spPr>
      </p:pic>
      <p:pic>
        <p:nvPicPr>
          <p:cNvPr id="7" name="図 6">
            <a:extLst>
              <a:ext uri="{FF2B5EF4-FFF2-40B4-BE49-F238E27FC236}">
                <a16:creationId xmlns:a16="http://schemas.microsoft.com/office/drawing/2014/main" id="{78B2A6C5-E488-4628-AC6B-6A377F958128}"/>
              </a:ext>
            </a:extLst>
          </p:cNvPr>
          <p:cNvPicPr>
            <a:picLocks noChangeAspect="1"/>
          </p:cNvPicPr>
          <p:nvPr/>
        </p:nvPicPr>
        <p:blipFill>
          <a:blip r:embed="rId3"/>
          <a:stretch>
            <a:fillRect/>
          </a:stretch>
        </p:blipFill>
        <p:spPr>
          <a:xfrm>
            <a:off x="754297" y="4662629"/>
            <a:ext cx="914479" cy="914479"/>
          </a:xfrm>
          <a:prstGeom prst="rect">
            <a:avLst/>
          </a:prstGeom>
        </p:spPr>
      </p:pic>
      <p:pic>
        <p:nvPicPr>
          <p:cNvPr id="8" name="図 7">
            <a:extLst>
              <a:ext uri="{FF2B5EF4-FFF2-40B4-BE49-F238E27FC236}">
                <a16:creationId xmlns:a16="http://schemas.microsoft.com/office/drawing/2014/main" id="{0BEBFAF5-6173-4E41-905E-7A5F9CA440FB}"/>
              </a:ext>
            </a:extLst>
          </p:cNvPr>
          <p:cNvPicPr>
            <a:picLocks noChangeAspect="1"/>
          </p:cNvPicPr>
          <p:nvPr/>
        </p:nvPicPr>
        <p:blipFill>
          <a:blip r:embed="rId3"/>
          <a:stretch>
            <a:fillRect/>
          </a:stretch>
        </p:blipFill>
        <p:spPr>
          <a:xfrm>
            <a:off x="753501" y="7692359"/>
            <a:ext cx="914479" cy="914479"/>
          </a:xfrm>
          <a:prstGeom prst="rect">
            <a:avLst/>
          </a:prstGeom>
        </p:spPr>
      </p:pic>
    </p:spTree>
    <p:extLst>
      <p:ext uri="{BB962C8B-B14F-4D97-AF65-F5344CB8AC3E}">
        <p14:creationId xmlns:p14="http://schemas.microsoft.com/office/powerpoint/2010/main" val="3554865791"/>
      </p:ext>
    </p:extLst>
  </p:cSld>
  <p:clrMapOvr>
    <a:masterClrMapping/>
  </p:clrMapOvr>
</p:sld>
</file>

<file path=ppt/theme/theme1.xml><?xml version="1.0" encoding="utf-8"?>
<a:theme xmlns:a="http://schemas.openxmlformats.org/drawingml/2006/main" name="Office テーマ">
  <a:themeElements>
    <a:clrScheme name="ユーザー定義 1">
      <a:dk1>
        <a:srgbClr val="595959"/>
      </a:dk1>
      <a:lt1>
        <a:sysClr val="window" lastClr="FFFFFF"/>
      </a:lt1>
      <a:dk2>
        <a:srgbClr val="8496B0"/>
      </a:dk2>
      <a:lt2>
        <a:srgbClr val="E7E6E6"/>
      </a:lt2>
      <a:accent1>
        <a:srgbClr val="4472C4"/>
      </a:accent1>
      <a:accent2>
        <a:srgbClr val="C00000"/>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kumimoji="1" sz="4000" dirty="0" smtClean="0">
            <a:latin typeface="メイリオ" panose="020B0604030504040204" pitchFamily="50" charset="-128"/>
            <a:ea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5579</TotalTime>
  <Words>3363</Words>
  <Application>Microsoft Office PowerPoint</Application>
  <PresentationFormat>ユーザー設定</PresentationFormat>
  <Paragraphs>443</Paragraphs>
  <Slides>66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66</vt:i4>
      </vt:variant>
    </vt:vector>
  </HeadingPairs>
  <TitlesOfParts>
    <vt:vector size="73" baseType="lpstr">
      <vt:lpstr>ヒラギノ角ゴ Pro W3</vt:lpstr>
      <vt:lpstr>メイリオ</vt:lpstr>
      <vt:lpstr>游ゴシック</vt:lpstr>
      <vt:lpstr>Arial</vt:lpstr>
      <vt:lpstr>Calibri</vt:lpstr>
      <vt:lpstr>Wingdings</vt:lpstr>
      <vt:lpstr>Office テーマ</vt:lpstr>
      <vt:lpstr>接遇・コミュニケーション力 向上ミーティング</vt:lpstr>
      <vt:lpstr>今日のテーマ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クレームをつけたことがありますか？</vt:lpstr>
      <vt:lpstr>クレームをつけたことがありますか？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実践！クレーム対応</vt:lpstr>
      <vt:lpstr>実践！クレーム対応</vt:lpstr>
      <vt:lpstr>実践！クレーム対応</vt:lpstr>
      <vt:lpstr>実践！クレーム対応</vt:lpstr>
      <vt:lpstr>実践！クレーム対応</vt:lpstr>
      <vt:lpstr>実践！クレーム対応</vt:lpstr>
      <vt:lpstr>実践！クレーム対応</vt:lpstr>
      <vt:lpstr>実践！クレーム対応</vt:lpstr>
      <vt:lpstr>クレームNG対応</vt:lpstr>
      <vt:lpstr>クレームNG対応</vt:lpstr>
      <vt:lpstr>クレームNG対応</vt:lpstr>
      <vt:lpstr>クレームNG対応</vt:lpstr>
      <vt:lpstr>クレームNG対応</vt:lpstr>
      <vt:lpstr>クレームNG対応</vt:lpstr>
      <vt:lpstr>クレームNG対応</vt:lpstr>
      <vt:lpstr>クレームNG対応</vt:lpstr>
      <vt:lpstr>クレームNG対応</vt:lpstr>
      <vt:lpstr>クレーム対応事例ワーク</vt:lpstr>
      <vt:lpstr>クレーム対応事例ワーク</vt:lpstr>
      <vt:lpstr>クレーム対応は重要</vt:lpstr>
      <vt:lpstr>クレーム対応は重要</vt:lpstr>
      <vt:lpstr>クレーム対応は重要</vt:lpstr>
      <vt:lpstr>クレーム対応は重要</vt:lpstr>
      <vt:lpstr>クレーム対応事例ワーク</vt:lpstr>
      <vt:lpstr>声なきクレーム</vt:lpstr>
      <vt:lpstr>声なきクレーム</vt:lpstr>
      <vt:lpstr>正しいクレーム対策を身につける  まとめ</vt:lpstr>
      <vt:lpstr>まとめ</vt:lpstr>
      <vt:lpstr>まとめ</vt:lpstr>
      <vt:lpstr>まとめ</vt:lpstr>
      <vt:lpstr>まとめ</vt:lpstr>
      <vt:lpstr>まとめ</vt:lpstr>
      <vt:lpstr>まとめ</vt:lpstr>
      <vt:lpstr>お疲れさまでした！  今日のミーティングでの気付きを レジュメに記入してください。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接遇マナー向上ミーティング</dc:title>
  <dc:creator>Yuki Miki</dc:creator>
  <cp:lastModifiedBy>森 勇二</cp:lastModifiedBy>
  <cp:revision>152</cp:revision>
  <cp:lastPrinted>2018-11-06T01:28:57Z</cp:lastPrinted>
  <dcterms:created xsi:type="dcterms:W3CDTF">2018-11-04T15:57:10Z</dcterms:created>
  <dcterms:modified xsi:type="dcterms:W3CDTF">2021-11-09T01:53:47Z</dcterms:modified>
</cp:coreProperties>
</file>