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53"/>
  </p:notesMasterIdLst>
  <p:handoutMasterIdLst>
    <p:handoutMasterId r:id="rId54"/>
  </p:handoutMasterIdLst>
  <p:sldIdLst>
    <p:sldId id="410" r:id="rId2"/>
    <p:sldId id="630" r:id="rId3"/>
    <p:sldId id="425" r:id="rId4"/>
    <p:sldId id="532" r:id="rId5"/>
    <p:sldId id="530" r:id="rId6"/>
    <p:sldId id="535" r:id="rId7"/>
    <p:sldId id="536" r:id="rId8"/>
    <p:sldId id="531" r:id="rId9"/>
    <p:sldId id="537" r:id="rId10"/>
    <p:sldId id="538" r:id="rId11"/>
    <p:sldId id="431" r:id="rId12"/>
    <p:sldId id="541" r:id="rId13"/>
    <p:sldId id="571" r:id="rId14"/>
    <p:sldId id="543" r:id="rId15"/>
    <p:sldId id="262" r:id="rId16"/>
    <p:sldId id="546" r:id="rId17"/>
    <p:sldId id="634" r:id="rId18"/>
    <p:sldId id="633" r:id="rId19"/>
    <p:sldId id="560" r:id="rId20"/>
    <p:sldId id="619" r:id="rId21"/>
    <p:sldId id="567" r:id="rId22"/>
    <p:sldId id="631" r:id="rId23"/>
    <p:sldId id="620" r:id="rId24"/>
    <p:sldId id="621" r:id="rId25"/>
    <p:sldId id="632" r:id="rId26"/>
    <p:sldId id="562" r:id="rId27"/>
    <p:sldId id="623" r:id="rId28"/>
    <p:sldId id="624" r:id="rId29"/>
    <p:sldId id="622" r:id="rId30"/>
    <p:sldId id="572" r:id="rId31"/>
    <p:sldId id="576" r:id="rId32"/>
    <p:sldId id="574" r:id="rId33"/>
    <p:sldId id="580" r:id="rId34"/>
    <p:sldId id="625" r:id="rId35"/>
    <p:sldId id="432" r:id="rId36"/>
    <p:sldId id="445" r:id="rId37"/>
    <p:sldId id="626" r:id="rId38"/>
    <p:sldId id="627" r:id="rId39"/>
    <p:sldId id="600" r:id="rId40"/>
    <p:sldId id="307" r:id="rId41"/>
    <p:sldId id="614" r:id="rId42"/>
    <p:sldId id="617" r:id="rId43"/>
    <p:sldId id="597" r:id="rId44"/>
    <p:sldId id="629" r:id="rId45"/>
    <p:sldId id="598" r:id="rId46"/>
    <p:sldId id="616" r:id="rId47"/>
    <p:sldId id="603" r:id="rId48"/>
    <p:sldId id="525" r:id="rId49"/>
    <p:sldId id="529" r:id="rId50"/>
    <p:sldId id="628" r:id="rId51"/>
    <p:sldId id="407" r:id="rId52"/>
  </p:sldIdLst>
  <p:sldSz cx="13714413" cy="10285413"/>
  <p:notesSz cx="987425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森勇二" initials="森勇二" lastIdx="2" clrIdx="0">
    <p:extLst>
      <p:ext uri="{19B8F6BF-5375-455C-9EA6-DF929625EA0E}">
        <p15:presenceInfo xmlns:p15="http://schemas.microsoft.com/office/powerpoint/2012/main" userId="森勇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9900"/>
    <a:srgbClr val="FF6600"/>
    <a:srgbClr val="0033CC"/>
    <a:srgbClr val="696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9" autoAdjust="0"/>
    <p:restoredTop sz="93858" autoAdjust="0"/>
  </p:normalViewPr>
  <p:slideViewPr>
    <p:cSldViewPr snapToGrid="0">
      <p:cViewPr varScale="1">
        <p:scale>
          <a:sx n="42" d="100"/>
          <a:sy n="42" d="100"/>
        </p:scale>
        <p:origin x="1416" y="66"/>
      </p:cViewPr>
      <p:guideLst/>
    </p:cSldViewPr>
  </p:slideViewPr>
  <p:outlineViewPr>
    <p:cViewPr>
      <p:scale>
        <a:sx n="33" d="100"/>
        <a:sy n="33" d="100"/>
      </p:scale>
      <p:origin x="0" y="-382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BA89ED9-3118-4BEE-8AA8-67BC9F71FC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372FF8-E7CA-4D5B-99A3-7AEAE56B1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3123" y="3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05D64-5653-4503-B597-B85F4E9D3C5C}" type="datetimeFigureOut">
              <a:rPr kumimoji="1" lang="ja-JP" altLang="en-US" smtClean="0"/>
              <a:t>2019/9/14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6B0C13-EB3E-4F55-8D31-D6A098B639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D62571-DE5B-49E3-B594-7810AAA88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3123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23391-C854-48BA-9CA9-B5A017EA5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707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3123" y="3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EF0AF-5F2F-4BF8-BBC6-02ECF23BD105}" type="datetimeFigureOut">
              <a:rPr kumimoji="1" lang="ja-JP" altLang="en-US" smtClean="0"/>
              <a:t>2019/9/14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4075" y="857250"/>
            <a:ext cx="30876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300412"/>
            <a:ext cx="78994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3123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F6F9D-BE35-42B4-8B5B-7D28D78B6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85710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71421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57131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742842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428552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114263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799973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485683" algn="l" defTabSz="13714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338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058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E4927-9CB5-47B3-8867-D1815BE6D5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60926" y="3788110"/>
            <a:ext cx="10072275" cy="1988038"/>
          </a:xfrm>
        </p:spPr>
        <p:txBody>
          <a:bodyPr>
            <a:normAutofit/>
          </a:bodyPr>
          <a:lstStyle>
            <a:lvl1pPr algn="ctr">
              <a:defRPr sz="4949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接遇マナー向上ミーティング　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9AE214-58EA-4156-B266-D2602DEF62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1425" y="5338791"/>
            <a:ext cx="1581238" cy="874713"/>
          </a:xfrm>
          <a:solidFill>
            <a:schemeClr val="bg1"/>
          </a:solidFill>
        </p:spPr>
        <p:txBody>
          <a:bodyPr anchor="ctr" anchorCtr="1">
            <a:normAutofit/>
          </a:bodyPr>
          <a:lstStyle>
            <a:lvl1pPr marL="0" indent="0">
              <a:buNone/>
              <a:defRPr sz="3601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err="1"/>
              <a:t>Vol.X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26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E4927-9CB5-47B3-8867-D1815BE6D5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1068" y="3873457"/>
            <a:ext cx="10072275" cy="1988038"/>
          </a:xfrm>
        </p:spPr>
        <p:txBody>
          <a:bodyPr>
            <a:normAutofit/>
          </a:bodyPr>
          <a:lstStyle>
            <a:lvl1pPr algn="ctr">
              <a:defRPr sz="4949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接遇マナー向上ミーティング　</a:t>
            </a:r>
          </a:p>
        </p:txBody>
      </p:sp>
    </p:spTree>
    <p:extLst>
      <p:ext uri="{BB962C8B-B14F-4D97-AF65-F5344CB8AC3E}">
        <p14:creationId xmlns:p14="http://schemas.microsoft.com/office/powerpoint/2010/main" val="221320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8C8118-9522-4396-8C1F-DDC93FA9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367723"/>
            <a:ext cx="11828683" cy="1988038"/>
          </a:xfrm>
        </p:spPr>
        <p:txBody>
          <a:bodyPr>
            <a:normAutofit/>
          </a:bodyPr>
          <a:lstStyle>
            <a:lvl1pPr>
              <a:defRPr sz="6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6DB320-FF90-428D-A59C-003FCF2E34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2800" b="1">
                <a:solidFill>
                  <a:schemeClr val="accent1"/>
                </a:solidFill>
              </a:defRPr>
            </a:lvl1pPr>
          </a:lstStyle>
          <a:p>
            <a:fld id="{FB0286DF-49CB-4104-9278-49D363CD321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6FFD696B-CE53-4680-A429-595CC6C3AC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2867" y="5153506"/>
            <a:ext cx="11660822" cy="2016460"/>
          </a:xfrm>
        </p:spPr>
        <p:txBody>
          <a:bodyPr anchor="ctr" anchorCtr="0">
            <a:normAutofit/>
          </a:bodyPr>
          <a:lstStyle>
            <a:lvl1pPr marL="342856" indent="-342856">
              <a:buClr>
                <a:schemeClr val="accent1"/>
              </a:buClr>
              <a:buFont typeface="Wingdings" panose="05000000000000000000" pitchFamily="2" charset="2"/>
              <a:buChar char="n"/>
              <a:defRPr sz="4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14216" indent="0">
              <a:buClr>
                <a:schemeClr val="accent1"/>
              </a:buClr>
              <a:buFont typeface="Wingdings" panose="05000000000000000000" pitchFamily="2" charset="2"/>
              <a:buNone/>
              <a:defRPr sz="2401"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CC3E9286-0B53-4E48-A713-E7335D3EE4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2867" y="3137046"/>
            <a:ext cx="11660822" cy="2016460"/>
          </a:xfrm>
        </p:spPr>
        <p:txBody>
          <a:bodyPr anchor="ctr" anchorCtr="0">
            <a:normAutofit/>
          </a:bodyPr>
          <a:lstStyle>
            <a:lvl1pPr marL="342856" indent="-342856">
              <a:buClr>
                <a:schemeClr val="accent1"/>
              </a:buClr>
              <a:buFont typeface="Wingdings" panose="05000000000000000000" pitchFamily="2" charset="2"/>
              <a:buChar char="n"/>
              <a:defRPr sz="4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14216" indent="0">
              <a:buClr>
                <a:schemeClr val="accent1"/>
              </a:buClr>
              <a:buFont typeface="Wingdings" panose="05000000000000000000" pitchFamily="2" charset="2"/>
              <a:buNone/>
              <a:defRPr sz="240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733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図付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8C8118-9522-4396-8C1F-DDC93FA9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547605"/>
            <a:ext cx="11828683" cy="1988038"/>
          </a:xfrm>
        </p:spPr>
        <p:txBody>
          <a:bodyPr>
            <a:normAutofit/>
          </a:bodyPr>
          <a:lstStyle>
            <a:lvl1pPr>
              <a:defRPr sz="6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6DB320-FF90-428D-A59C-003FCF2E34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6FFD696B-CE53-4680-A429-595CC6C3AC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8030" y="5426331"/>
            <a:ext cx="5898394" cy="3097360"/>
          </a:xfrm>
        </p:spPr>
        <p:txBody>
          <a:bodyPr anchor="ctr" anchorCtr="0">
            <a:normAutofit/>
          </a:bodyPr>
          <a:lstStyle>
            <a:lvl1pPr marL="342856" indent="-342856">
              <a:buClr>
                <a:schemeClr val="accent1"/>
              </a:buClr>
              <a:buFont typeface="Wingdings" panose="05000000000000000000" pitchFamily="2" charset="2"/>
              <a:buChar char="n"/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71358" indent="-257142">
              <a:buClr>
                <a:schemeClr val="accent1"/>
              </a:buClr>
              <a:buFont typeface="Wingdings" panose="05000000000000000000" pitchFamily="2" charset="2"/>
              <a:buChar char="n"/>
              <a:defRPr sz="1800"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CC3E9286-0B53-4E48-A713-E7335D3EE4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258" y="5473953"/>
            <a:ext cx="5898394" cy="3097360"/>
          </a:xfrm>
        </p:spPr>
        <p:txBody>
          <a:bodyPr anchor="ctr" anchorCtr="0">
            <a:normAutofit/>
          </a:bodyPr>
          <a:lstStyle>
            <a:lvl1pPr marL="342856" indent="-342856">
              <a:buClr>
                <a:schemeClr val="accent1"/>
              </a:buClr>
              <a:buFont typeface="Wingdings" panose="05000000000000000000" pitchFamily="2" charset="2"/>
              <a:buChar char="n"/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14216" indent="0">
              <a:buClr>
                <a:schemeClr val="accent1"/>
              </a:buClr>
              <a:buFont typeface="Wingdings" panose="05000000000000000000" pitchFamily="2" charset="2"/>
              <a:buNone/>
              <a:defRPr sz="1800"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E4D19310-2DB0-468E-B0A8-17BA74C35D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44881" y="2329120"/>
            <a:ext cx="5863149" cy="309721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7">
            <a:extLst>
              <a:ext uri="{FF2B5EF4-FFF2-40B4-BE49-F238E27FC236}">
                <a16:creationId xmlns:a16="http://schemas.microsoft.com/office/drawing/2014/main" id="{4C34ADE5-2A64-4A15-80EC-A5B019F825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10412" y="2329120"/>
            <a:ext cx="5863149" cy="3097213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90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78A875-C9E2-4985-95B3-7CD4223C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92699F-4ED3-4CAD-92CA-483CEB39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AF27DF-F4B7-48AC-AB97-2E83C345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0FB5F638-DAA7-4057-B719-EB7642BE54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0725" y="4492204"/>
            <a:ext cx="11660822" cy="2016460"/>
          </a:xfrm>
        </p:spPr>
        <p:txBody>
          <a:bodyPr anchor="ctr" anchorCtr="0">
            <a:normAutofit/>
          </a:bodyPr>
          <a:lstStyle>
            <a:lvl1pPr marL="342856" indent="-342856">
              <a:buClr>
                <a:schemeClr val="accent1"/>
              </a:buClr>
              <a:buFont typeface="Wingdings" panose="05000000000000000000" pitchFamily="2" charset="2"/>
              <a:buChar char="n"/>
              <a:defRPr sz="4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14216" indent="0">
              <a:buClr>
                <a:schemeClr val="accent1"/>
              </a:buClr>
              <a:buFont typeface="Wingdings" panose="05000000000000000000" pitchFamily="2" charset="2"/>
              <a:buNone/>
              <a:defRPr sz="240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7D39C8A-C0B0-460F-A783-991B65F7C7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2865" y="2422240"/>
            <a:ext cx="11828681" cy="1490856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kumimoji="1" lang="ja-JP" altLang="en-US" sz="4000" dirty="0"/>
              <a:t>あああああ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F9D291B-0241-4E15-881D-8749B64E41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0726" y="630282"/>
            <a:ext cx="3221431" cy="1212850"/>
          </a:xfrm>
          <a:solidFill>
            <a:schemeClr val="accent4"/>
          </a:solidFill>
          <a:ln>
            <a:noFill/>
          </a:ln>
        </p:spPr>
        <p:txBody>
          <a:bodyPr lIns="180000" tIns="0" rIns="180000" bIns="0" anchor="ctr" anchorCtr="0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685709" indent="0">
              <a:buNone/>
              <a:defRPr/>
            </a:lvl2pPr>
            <a:lvl3pPr marL="1371417" indent="0">
              <a:buNone/>
              <a:defRPr/>
            </a:lvl3pPr>
            <a:lvl4pPr marL="2057126" indent="0">
              <a:buNone/>
              <a:defRPr/>
            </a:lvl4pPr>
            <a:lvl5pPr marL="2742835" indent="0">
              <a:buNone/>
              <a:defRPr/>
            </a:lvl5pPr>
          </a:lstStyle>
          <a:p>
            <a:pPr lvl="0"/>
            <a:r>
              <a:rPr kumimoji="1" lang="en-US" altLang="ja-JP" dirty="0"/>
              <a:t>Work</a:t>
            </a:r>
            <a:r>
              <a:rPr kumimoji="1" lang="ja-JP" altLang="en-US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172278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866" y="547605"/>
            <a:ext cx="11828681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866" y="2738015"/>
            <a:ext cx="11828681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866" y="9533056"/>
            <a:ext cx="3085743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2900" y="9533056"/>
            <a:ext cx="4628614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98442" y="9533056"/>
            <a:ext cx="1173105" cy="54760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/>
          <a:lstStyle>
            <a:lvl1pPr algn="ctr">
              <a:defRPr sz="2800" b="1">
                <a:solidFill>
                  <a:schemeClr val="accent1"/>
                </a:solidFill>
              </a:defRPr>
            </a:lvl1pPr>
          </a:lstStyle>
          <a:p>
            <a:fld id="{FB0286DF-49CB-4104-9278-49D363CD321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B65BC7-8371-49B6-8082-1405E73D60F1}"/>
              </a:ext>
            </a:extLst>
          </p:cNvPr>
          <p:cNvSpPr/>
          <p:nvPr userDrawn="1"/>
        </p:nvSpPr>
        <p:spPr>
          <a:xfrm>
            <a:off x="1079167" y="1912422"/>
            <a:ext cx="12635247" cy="1386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48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2756CD9-4F71-4670-AAF4-6EAD90F2B89A}"/>
              </a:ext>
            </a:extLst>
          </p:cNvPr>
          <p:cNvCxnSpPr/>
          <p:nvPr userDrawn="1"/>
        </p:nvCxnSpPr>
        <p:spPr>
          <a:xfrm>
            <a:off x="1079166" y="2139253"/>
            <a:ext cx="41355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5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  <p:sldLayoutId id="2147483685" r:id="rId4"/>
    <p:sldLayoutId id="2147483681" r:id="rId5"/>
    <p:sldLayoutId id="2147483683" r:id="rId6"/>
    <p:sldLayoutId id="2147483686" r:id="rId7"/>
  </p:sldLayoutIdLst>
  <p:hf hdr="0" ft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kumimoji="1"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173FEF-223D-4343-8A05-89C54D2554A4}"/>
              </a:ext>
            </a:extLst>
          </p:cNvPr>
          <p:cNvSpPr/>
          <p:nvPr/>
        </p:nvSpPr>
        <p:spPr>
          <a:xfrm>
            <a:off x="9416716" y="5189203"/>
            <a:ext cx="1581238" cy="8747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077BD6F-1FD0-4915-BEC9-F95F0EFB0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506" y="3495772"/>
            <a:ext cx="10072275" cy="1988038"/>
          </a:xfrm>
        </p:spPr>
        <p:txBody>
          <a:bodyPr/>
          <a:lstStyle/>
          <a:p>
            <a:r>
              <a:rPr kumimoji="1" lang="ja-JP" altLang="en-US" dirty="0"/>
              <a:t>接遇マナー向上ミーティング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414C6A-BA33-4B40-B43B-AEDCCF71FA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54164" y="5046454"/>
            <a:ext cx="1581238" cy="874713"/>
          </a:xfrm>
        </p:spPr>
        <p:txBody>
          <a:bodyPr/>
          <a:lstStyle/>
          <a:p>
            <a:r>
              <a:rPr kumimoji="1" lang="en-US" altLang="ja-JP" dirty="0"/>
              <a:t>Vol.4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766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B1859C-35D4-4661-8F66-D4A2CAAFF6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97278" y="3171214"/>
            <a:ext cx="10487716" cy="5311766"/>
          </a:xfrm>
        </p:spPr>
        <p:txBody>
          <a:bodyPr anchor="t">
            <a:noAutofit/>
          </a:bodyPr>
          <a:lstStyle/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5400" dirty="0"/>
              <a:t>予約時間に来たけれど放置</a:t>
            </a:r>
            <a:endParaRPr lang="en-US" altLang="ja-JP" sz="5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5400" dirty="0"/>
              <a:t>お店の人との会話</a:t>
            </a:r>
            <a:endParaRPr lang="en-US" altLang="ja-JP" sz="5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5400" dirty="0"/>
              <a:t>シャンプー時のタオル</a:t>
            </a:r>
            <a:endParaRPr lang="en-US" altLang="ja-JP" sz="5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5400" dirty="0"/>
              <a:t>スタッフおすすめ商品</a:t>
            </a:r>
            <a:endParaRPr lang="en-US" altLang="ja-JP" sz="5400" dirty="0"/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EE3958B2-16F0-402A-8174-660DCE69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7495281" cy="1490856"/>
          </a:xfrm>
        </p:spPr>
        <p:txBody>
          <a:bodyPr/>
          <a:lstStyle/>
          <a:p>
            <a:r>
              <a:rPr lang="ja-JP" altLang="en-US" dirty="0"/>
              <a:t>４つの出来事</a:t>
            </a:r>
            <a:endParaRPr kumimoji="1" lang="ja-JP" altLang="en-US" dirty="0"/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C39BA0F3-1477-4363-A350-03A4839DC43D}"/>
              </a:ext>
            </a:extLst>
          </p:cNvPr>
          <p:cNvSpPr txBox="1">
            <a:spLocks/>
          </p:cNvSpPr>
          <p:nvPr/>
        </p:nvSpPr>
        <p:spPr>
          <a:xfrm>
            <a:off x="1110726" y="630282"/>
            <a:ext cx="3221431" cy="1212850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0" rIns="91440" bIns="45720" rtlCol="0">
            <a:noAutofit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kumimoji="1"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b="1" dirty="0">
                <a:solidFill>
                  <a:schemeClr val="bg1"/>
                </a:solidFill>
                <a:latin typeface="+mj-ea"/>
                <a:ea typeface="+mj-ea"/>
              </a:rPr>
              <a:t>Work</a:t>
            </a:r>
            <a:r>
              <a:rPr lang="ja-JP" altLang="en-US" sz="6000" b="1" dirty="0">
                <a:solidFill>
                  <a:schemeClr val="bg1"/>
                </a:solidFill>
                <a:latin typeface="+mj-ea"/>
                <a:ea typeface="+mj-ea"/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343189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8FD74-5321-48BD-9563-0EC23FC7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547605"/>
            <a:ext cx="12433500" cy="1988038"/>
          </a:xfrm>
        </p:spPr>
        <p:txBody>
          <a:bodyPr>
            <a:normAutofit/>
          </a:bodyPr>
          <a:lstStyle/>
          <a:p>
            <a:r>
              <a:rPr kumimoji="1" lang="ja-JP" altLang="en-US" sz="6000" dirty="0"/>
              <a:t>４つの出来事は○○でも起きる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63CDB75-7BCF-45A9-AE9D-1F701693DA90}"/>
              </a:ext>
            </a:extLst>
          </p:cNvPr>
          <p:cNvSpPr/>
          <p:nvPr/>
        </p:nvSpPr>
        <p:spPr>
          <a:xfrm>
            <a:off x="942866" y="2628741"/>
            <a:ext cx="28328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>
                <a:highlight>
                  <a:srgbClr val="00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Question</a:t>
            </a:r>
            <a:endParaRPr lang="ja-JP" altLang="en-US" sz="4800" dirty="0">
              <a:highlight>
                <a:srgbClr val="00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EFB91A-3444-4D3F-BB49-1E8DA648595D}"/>
              </a:ext>
            </a:extLst>
          </p:cNvPr>
          <p:cNvSpPr txBox="1">
            <a:spLocks/>
          </p:cNvSpPr>
          <p:nvPr/>
        </p:nvSpPr>
        <p:spPr>
          <a:xfrm>
            <a:off x="3775693" y="2435810"/>
            <a:ext cx="8666143" cy="12168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4800" dirty="0"/>
              <a:t>どこで起きると思いますか？</a:t>
            </a:r>
          </a:p>
        </p:txBody>
      </p:sp>
    </p:spTree>
    <p:extLst>
      <p:ext uri="{BB962C8B-B14F-4D97-AF65-F5344CB8AC3E}">
        <p14:creationId xmlns:p14="http://schemas.microsoft.com/office/powerpoint/2010/main" val="3546129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63CDB75-7BCF-45A9-AE9D-1F701693DA90}"/>
              </a:ext>
            </a:extLst>
          </p:cNvPr>
          <p:cNvSpPr/>
          <p:nvPr/>
        </p:nvSpPr>
        <p:spPr>
          <a:xfrm>
            <a:off x="942866" y="2628741"/>
            <a:ext cx="28328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>
                <a:highlight>
                  <a:srgbClr val="00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Question</a:t>
            </a:r>
            <a:endParaRPr lang="ja-JP" altLang="en-US" sz="4800" dirty="0">
              <a:highlight>
                <a:srgbClr val="00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5F0CBF6A-7E2F-41E4-908B-C136182BD130}"/>
              </a:ext>
            </a:extLst>
          </p:cNvPr>
          <p:cNvSpPr txBox="1">
            <a:spLocks/>
          </p:cNvSpPr>
          <p:nvPr/>
        </p:nvSpPr>
        <p:spPr>
          <a:xfrm>
            <a:off x="942866" y="3887949"/>
            <a:ext cx="11660822" cy="54521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4800" dirty="0"/>
              <a:t>私たちが働く歯科医院でも起こりがち</a:t>
            </a:r>
          </a:p>
        </p:txBody>
      </p:sp>
      <p:sp>
        <p:nvSpPr>
          <p:cNvPr id="7" name="テキスト プレースホルダー 4">
            <a:extLst>
              <a:ext uri="{FF2B5EF4-FFF2-40B4-BE49-F238E27FC236}">
                <a16:creationId xmlns:a16="http://schemas.microsoft.com/office/drawing/2014/main" id="{A1D0FFF9-C2EB-4511-AAB1-68140E7C37ED}"/>
              </a:ext>
            </a:extLst>
          </p:cNvPr>
          <p:cNvSpPr txBox="1">
            <a:spLocks/>
          </p:cNvSpPr>
          <p:nvPr/>
        </p:nvSpPr>
        <p:spPr>
          <a:xfrm>
            <a:off x="3775693" y="2435810"/>
            <a:ext cx="8666143" cy="12168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4800" dirty="0"/>
              <a:t>どこで起きると思いますか？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13A7F1D-4386-45FE-ACD0-410826DCE7F6}"/>
              </a:ext>
            </a:extLst>
          </p:cNvPr>
          <p:cNvSpPr txBox="1">
            <a:spLocks/>
          </p:cNvSpPr>
          <p:nvPr/>
        </p:nvSpPr>
        <p:spPr>
          <a:xfrm>
            <a:off x="942866" y="547605"/>
            <a:ext cx="124335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714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/>
              <a:t>４つの出来事は○○でも起きる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760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EE3958B2-16F0-402A-8174-660DCE69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795" y="718446"/>
            <a:ext cx="7495281" cy="1490856"/>
          </a:xfrm>
        </p:spPr>
        <p:txBody>
          <a:bodyPr/>
          <a:lstStyle/>
          <a:p>
            <a:r>
              <a:rPr lang="ja-JP" altLang="en-US" dirty="0"/>
              <a:t>４つの出来事</a:t>
            </a:r>
            <a:endParaRPr kumimoji="1" lang="ja-JP" altLang="en-US" dirty="0"/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9A939961-7995-4068-9CA3-17D9BFC1EA65}"/>
              </a:ext>
            </a:extLst>
          </p:cNvPr>
          <p:cNvSpPr txBox="1">
            <a:spLocks/>
          </p:cNvSpPr>
          <p:nvPr/>
        </p:nvSpPr>
        <p:spPr>
          <a:xfrm>
            <a:off x="1026795" y="3224000"/>
            <a:ext cx="11660822" cy="52943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</a:rPr>
              <a:t>似たような出来事で</a:t>
            </a:r>
            <a:endParaRPr lang="en-US" altLang="ja-JP" sz="5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</a:rPr>
              <a:t>患者さんを不快な気分</a:t>
            </a:r>
            <a:endParaRPr lang="en-US" altLang="ja-JP" sz="5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</a:rPr>
              <a:t>にさせているかも・・・</a:t>
            </a:r>
          </a:p>
        </p:txBody>
      </p:sp>
    </p:spTree>
    <p:extLst>
      <p:ext uri="{BB962C8B-B14F-4D97-AF65-F5344CB8AC3E}">
        <p14:creationId xmlns:p14="http://schemas.microsoft.com/office/powerpoint/2010/main" val="396200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8FD74-5321-48BD-9563-0EC23FC7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547605"/>
            <a:ext cx="12433500" cy="1988038"/>
          </a:xfrm>
        </p:spPr>
        <p:txBody>
          <a:bodyPr>
            <a:normAutofit/>
          </a:bodyPr>
          <a:lstStyle/>
          <a:p>
            <a:r>
              <a:rPr kumimoji="1" lang="en-US" altLang="ja-JP" sz="6000" dirty="0">
                <a:solidFill>
                  <a:srgbClr val="4472C4"/>
                </a:solidFill>
              </a:rPr>
              <a:t>POINT</a:t>
            </a:r>
            <a:r>
              <a:rPr kumimoji="1" lang="ja-JP" altLang="en-US" sz="6000" dirty="0">
                <a:solidFill>
                  <a:srgbClr val="4472C4"/>
                </a:solidFill>
              </a:rPr>
              <a:t>！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7" name="テキスト プレースホルダー 4">
            <a:extLst>
              <a:ext uri="{FF2B5EF4-FFF2-40B4-BE49-F238E27FC236}">
                <a16:creationId xmlns:a16="http://schemas.microsoft.com/office/drawing/2014/main" id="{D43CD229-A687-4969-9737-CA24DC215D71}"/>
              </a:ext>
            </a:extLst>
          </p:cNvPr>
          <p:cNvSpPr txBox="1">
            <a:spLocks/>
          </p:cNvSpPr>
          <p:nvPr/>
        </p:nvSpPr>
        <p:spPr>
          <a:xfrm>
            <a:off x="1026795" y="3328078"/>
            <a:ext cx="11660822" cy="41876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b="1" dirty="0">
                <a:solidFill>
                  <a:srgbClr val="4472C4"/>
                </a:solidFill>
              </a:rPr>
              <a:t>スタッフの応対が</a:t>
            </a:r>
            <a:endParaRPr lang="en-US" altLang="ja-JP" sz="6000" b="1" dirty="0">
              <a:solidFill>
                <a:srgbClr val="4472C4"/>
              </a:solidFill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b="1" dirty="0">
                <a:solidFill>
                  <a:srgbClr val="4472C4"/>
                </a:solidFill>
              </a:rPr>
              <a:t>次回来院のカギを握る</a:t>
            </a:r>
          </a:p>
        </p:txBody>
      </p:sp>
    </p:spTree>
    <p:extLst>
      <p:ext uri="{BB962C8B-B14F-4D97-AF65-F5344CB8AC3E}">
        <p14:creationId xmlns:p14="http://schemas.microsoft.com/office/powerpoint/2010/main" val="2667902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C1A1EE-9613-42AC-806F-BC51BCA1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今日のテーマ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7DA564-A08D-4685-B826-E87576C2A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1D4C19-8926-444D-914A-94AD32688C59}"/>
              </a:ext>
            </a:extLst>
          </p:cNvPr>
          <p:cNvSpPr txBox="1"/>
          <p:nvPr/>
        </p:nvSpPr>
        <p:spPr>
          <a:xfrm>
            <a:off x="1752420" y="3878458"/>
            <a:ext cx="10209572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患者さんを</a:t>
            </a:r>
            <a:endParaRPr kumimoji="1" lang="en-US" altLang="ja-JP" sz="6000" dirty="0">
              <a:solidFill>
                <a:srgbClr val="4472C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pica Neue Bold" panose="02000803000000000000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不快な気分にさせない応対術　</a:t>
            </a:r>
            <a:endParaRPr kumimoji="1" lang="en-US" altLang="ja-JP" sz="6000" dirty="0">
              <a:solidFill>
                <a:srgbClr val="4472C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pica Neue Bold" panose="02000803000000000000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–</a:t>
            </a:r>
            <a:r>
              <a:rPr kumimoji="1" lang="ja-JP" altLang="en-US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治療中編</a:t>
            </a:r>
            <a:r>
              <a:rPr kumimoji="1" lang="en-US" altLang="ja-JP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61811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EE3958B2-16F0-402A-8174-660DCE69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04" y="696058"/>
            <a:ext cx="7495281" cy="1490856"/>
          </a:xfrm>
        </p:spPr>
        <p:txBody>
          <a:bodyPr>
            <a:normAutofit/>
          </a:bodyPr>
          <a:lstStyle/>
          <a:p>
            <a:r>
              <a:rPr lang="ja-JP" altLang="en-US" dirty="0"/>
              <a:t>考えてみましょう</a:t>
            </a:r>
            <a:endParaRPr kumimoji="1" lang="ja-JP" altLang="en-US" dirty="0"/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EC566FFE-A0A3-45F8-AA62-0D6BD2384145}"/>
              </a:ext>
            </a:extLst>
          </p:cNvPr>
          <p:cNvSpPr txBox="1">
            <a:spLocks/>
          </p:cNvSpPr>
          <p:nvPr/>
        </p:nvSpPr>
        <p:spPr>
          <a:xfrm>
            <a:off x="1035504" y="2186914"/>
            <a:ext cx="12650245" cy="1490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714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5000" dirty="0"/>
              <a:t>４つの出来事を歯科医院に置き換えてみる</a:t>
            </a:r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72BAB4B2-5C11-4F88-9C42-EBBE39D4FA76}"/>
              </a:ext>
            </a:extLst>
          </p:cNvPr>
          <p:cNvSpPr txBox="1">
            <a:spLocks/>
          </p:cNvSpPr>
          <p:nvPr/>
        </p:nvSpPr>
        <p:spPr>
          <a:xfrm>
            <a:off x="1035504" y="3628414"/>
            <a:ext cx="10487716" cy="53117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予約時間に来たけれど放置</a:t>
            </a:r>
            <a:endParaRPr lang="en-US" altLang="ja-JP" sz="4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お店の人との会話</a:t>
            </a:r>
            <a:endParaRPr lang="en-US" altLang="ja-JP" sz="4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シャンプー時のタオル</a:t>
            </a:r>
            <a:endParaRPr lang="en-US" altLang="ja-JP" sz="4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スタッフおすすめ商品</a:t>
            </a:r>
            <a:endParaRPr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1743970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EE3958B2-16F0-402A-8174-660DCE69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04" y="696058"/>
            <a:ext cx="7495281" cy="1490856"/>
          </a:xfrm>
        </p:spPr>
        <p:txBody>
          <a:bodyPr>
            <a:normAutofit/>
          </a:bodyPr>
          <a:lstStyle/>
          <a:p>
            <a:r>
              <a:rPr lang="ja-JP" altLang="en-US" dirty="0"/>
              <a:t>考えてみましょう</a:t>
            </a:r>
            <a:endParaRPr kumimoji="1" lang="ja-JP" altLang="en-US" dirty="0"/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EC566FFE-A0A3-45F8-AA62-0D6BD2384145}"/>
              </a:ext>
            </a:extLst>
          </p:cNvPr>
          <p:cNvSpPr txBox="1">
            <a:spLocks/>
          </p:cNvSpPr>
          <p:nvPr/>
        </p:nvSpPr>
        <p:spPr>
          <a:xfrm>
            <a:off x="1035504" y="2186914"/>
            <a:ext cx="12650245" cy="1490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714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5000" dirty="0"/>
              <a:t>４つの出来事を歯科医院に置き換えてみる</a:t>
            </a:r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72BAB4B2-5C11-4F88-9C42-EBBE39D4FA76}"/>
              </a:ext>
            </a:extLst>
          </p:cNvPr>
          <p:cNvSpPr txBox="1">
            <a:spLocks/>
          </p:cNvSpPr>
          <p:nvPr/>
        </p:nvSpPr>
        <p:spPr>
          <a:xfrm>
            <a:off x="1035504" y="3628414"/>
            <a:ext cx="10487716" cy="53117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予約時間に来たけれど放置→　　　　　</a:t>
            </a:r>
            <a:r>
              <a:rPr lang="ja-JP" altLang="en-US" sz="4400" b="1" dirty="0">
                <a:solidFill>
                  <a:schemeClr val="accent1"/>
                </a:solidFill>
              </a:rPr>
              <a:t>ユニットに導入されたけれど放置</a:t>
            </a:r>
            <a:r>
              <a:rPr lang="ja-JP" altLang="en-US" sz="4400" dirty="0"/>
              <a:t>　　　　　　</a:t>
            </a:r>
            <a:endParaRPr lang="en-US" altLang="ja-JP" sz="4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お店の人との会話</a:t>
            </a:r>
            <a:endParaRPr lang="en-US" altLang="ja-JP" sz="4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シャンプー時のタオル</a:t>
            </a:r>
            <a:endParaRPr lang="en-US" altLang="ja-JP" sz="44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4400" dirty="0"/>
              <a:t>スタッフおすすめ商品</a:t>
            </a:r>
            <a:endParaRPr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154834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EE3958B2-16F0-402A-8174-660DCE69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04" y="696058"/>
            <a:ext cx="7495281" cy="1490856"/>
          </a:xfrm>
        </p:spPr>
        <p:txBody>
          <a:bodyPr>
            <a:normAutofit/>
          </a:bodyPr>
          <a:lstStyle/>
          <a:p>
            <a:r>
              <a:rPr lang="ja-JP" altLang="en-US" dirty="0"/>
              <a:t>考えてみましょう</a:t>
            </a:r>
            <a:endParaRPr kumimoji="1" lang="ja-JP" altLang="en-US" dirty="0"/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EC566FFE-A0A3-45F8-AA62-0D6BD2384145}"/>
              </a:ext>
            </a:extLst>
          </p:cNvPr>
          <p:cNvSpPr txBox="1">
            <a:spLocks/>
          </p:cNvSpPr>
          <p:nvPr/>
        </p:nvSpPr>
        <p:spPr>
          <a:xfrm>
            <a:off x="1035504" y="1878025"/>
            <a:ext cx="12650245" cy="1490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714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5000" dirty="0"/>
              <a:t>４つの出来事を歯科医院に置き換えてみる</a:t>
            </a:r>
          </a:p>
        </p:txBody>
      </p:sp>
      <p:sp>
        <p:nvSpPr>
          <p:cNvPr id="7" name="テキスト プレースホルダー 4">
            <a:extLst>
              <a:ext uri="{FF2B5EF4-FFF2-40B4-BE49-F238E27FC236}">
                <a16:creationId xmlns:a16="http://schemas.microsoft.com/office/drawing/2014/main" id="{8D5BC8BE-037C-4BBF-B8B4-1849C95DF8F5}"/>
              </a:ext>
            </a:extLst>
          </p:cNvPr>
          <p:cNvSpPr txBox="1">
            <a:spLocks/>
          </p:cNvSpPr>
          <p:nvPr/>
        </p:nvSpPr>
        <p:spPr>
          <a:xfrm>
            <a:off x="1503728" y="2984558"/>
            <a:ext cx="11175181" cy="65484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１．予約時間に来たけれど放置</a:t>
            </a:r>
            <a:endParaRPr lang="en-US" altLang="ja-JP" sz="35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　　→　</a:t>
            </a:r>
            <a:r>
              <a:rPr lang="ja-JP" altLang="en-US" sz="3500" b="1" dirty="0">
                <a:solidFill>
                  <a:schemeClr val="accent1"/>
                </a:solidFill>
              </a:rPr>
              <a:t>ユニットに導入されたけれど放置</a:t>
            </a:r>
            <a:endParaRPr lang="en-US" altLang="ja-JP" sz="35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２．お店の人との会話</a:t>
            </a:r>
            <a:endParaRPr lang="en-US" altLang="ja-JP" sz="35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　　→　</a:t>
            </a:r>
            <a:r>
              <a:rPr lang="en-US" altLang="ja-JP" sz="3500" b="1" dirty="0" err="1">
                <a:solidFill>
                  <a:schemeClr val="accent1"/>
                </a:solidFill>
              </a:rPr>
              <a:t>Dr</a:t>
            </a:r>
            <a:r>
              <a:rPr lang="ja-JP" altLang="en-US" sz="3500" b="1" dirty="0">
                <a:solidFill>
                  <a:schemeClr val="accent1"/>
                </a:solidFill>
              </a:rPr>
              <a:t>を待つあいだの会話</a:t>
            </a:r>
            <a:endParaRPr lang="en-US" altLang="ja-JP" sz="35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３．シャンプー時のタオル</a:t>
            </a:r>
            <a:endParaRPr lang="en-US" altLang="ja-JP" sz="35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　　→　</a:t>
            </a:r>
            <a:r>
              <a:rPr lang="ja-JP" altLang="en-US" sz="3500" b="1" dirty="0">
                <a:solidFill>
                  <a:schemeClr val="accent1"/>
                </a:solidFill>
              </a:rPr>
              <a:t>治療中のエプロンやタオル</a:t>
            </a:r>
            <a:endParaRPr lang="en-US" altLang="ja-JP" sz="35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４．スタッフおすすめ商品</a:t>
            </a:r>
            <a:endParaRPr lang="en-US" altLang="ja-JP" sz="35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500" dirty="0"/>
              <a:t>　　→　</a:t>
            </a:r>
            <a:r>
              <a:rPr lang="ja-JP" altLang="en-US" sz="3500" b="1" dirty="0">
                <a:solidFill>
                  <a:schemeClr val="accent1"/>
                </a:solidFill>
              </a:rPr>
              <a:t>定期メンテナンスやケアグッズなどの説明時</a:t>
            </a:r>
            <a:endParaRPr lang="en-US" altLang="ja-JP" sz="35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2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6745B7-7057-45AA-ACA2-451A639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B768F9B-32F7-436D-AA0D-9276CA9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8998832" cy="1490856"/>
          </a:xfrm>
        </p:spPr>
        <p:txBody>
          <a:bodyPr/>
          <a:lstStyle/>
          <a:p>
            <a:r>
              <a:rPr lang="ja-JP" altLang="en-US" dirty="0"/>
              <a:t>対応策を話し合いましょう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BB3548-0C8F-4752-B4C5-D8243C396E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/>
              <a:t>Work</a:t>
            </a:r>
            <a:r>
              <a:rPr kumimoji="1" lang="ja-JP" altLang="en-US" dirty="0"/>
              <a:t>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CC34D0-01DA-41B6-91BA-F0B4BD3ED615}"/>
              </a:ext>
            </a:extLst>
          </p:cNvPr>
          <p:cNvSpPr/>
          <p:nvPr/>
        </p:nvSpPr>
        <p:spPr>
          <a:xfrm>
            <a:off x="1110727" y="2218587"/>
            <a:ext cx="11660820" cy="149085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</a:rPr>
              <a:t>どのように対応されたら、患者さんは不快な気分にならないでしょうか？</a:t>
            </a:r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DAF6030A-984E-4517-BACC-FDD90A52837F}"/>
              </a:ext>
            </a:extLst>
          </p:cNvPr>
          <p:cNvSpPr txBox="1">
            <a:spLocks/>
          </p:cNvSpPr>
          <p:nvPr/>
        </p:nvSpPr>
        <p:spPr>
          <a:xfrm>
            <a:off x="1009813" y="4358198"/>
            <a:ext cx="12220263" cy="34891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１．</a:t>
            </a:r>
            <a:r>
              <a:rPr lang="ja-JP" altLang="en-US" sz="4000" b="1" dirty="0">
                <a:solidFill>
                  <a:schemeClr val="accent1"/>
                </a:solidFill>
              </a:rPr>
              <a:t>ユニットに導入されたけれど放置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２．</a:t>
            </a:r>
            <a:r>
              <a:rPr lang="en-US" altLang="ja-JP" sz="4000" b="1" dirty="0">
                <a:solidFill>
                  <a:schemeClr val="accent1"/>
                </a:solidFill>
              </a:rPr>
              <a:t>Dr</a:t>
            </a:r>
            <a:r>
              <a:rPr lang="ja-JP" altLang="en-US" sz="4000" b="1" dirty="0">
                <a:solidFill>
                  <a:schemeClr val="accent1"/>
                </a:solidFill>
              </a:rPr>
              <a:t>を待つあいだの会話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３．</a:t>
            </a:r>
            <a:r>
              <a:rPr lang="ja-JP" altLang="en-US" sz="4000" b="1" dirty="0">
                <a:solidFill>
                  <a:schemeClr val="accent1"/>
                </a:solidFill>
              </a:rPr>
              <a:t>治療中のエプロンやタオル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４　</a:t>
            </a:r>
            <a:r>
              <a:rPr lang="ja-JP" altLang="en-US" sz="4000" b="1" dirty="0">
                <a:solidFill>
                  <a:schemeClr val="accent1"/>
                </a:solidFill>
              </a:rPr>
              <a:t>定期メンテナンスやケアグッズなどの説明時</a:t>
            </a:r>
            <a:endParaRPr lang="en-US" altLang="ja-JP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0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C1A1EE-9613-42AC-806F-BC51BCA1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今日のテーマ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7DA564-A08D-4685-B826-E87576C2A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1D4C19-8926-444D-914A-94AD32688C59}"/>
              </a:ext>
            </a:extLst>
          </p:cNvPr>
          <p:cNvSpPr txBox="1"/>
          <p:nvPr/>
        </p:nvSpPr>
        <p:spPr>
          <a:xfrm>
            <a:off x="1752420" y="3878458"/>
            <a:ext cx="10209572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患者さんを</a:t>
            </a:r>
            <a:endParaRPr kumimoji="1" lang="en-US" altLang="ja-JP" sz="6000" dirty="0">
              <a:solidFill>
                <a:srgbClr val="4472C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pica Neue Bold" panose="02000803000000000000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不快な気分にさせない応対術　</a:t>
            </a:r>
            <a:endParaRPr kumimoji="1" lang="en-US" altLang="ja-JP" sz="6000" dirty="0">
              <a:solidFill>
                <a:srgbClr val="4472C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pica Neue Bold" panose="02000803000000000000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–</a:t>
            </a:r>
            <a:r>
              <a:rPr kumimoji="1" lang="ja-JP" altLang="en-US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治療中編</a:t>
            </a:r>
            <a:r>
              <a:rPr kumimoji="1" lang="en-US" altLang="ja-JP" sz="6000" dirty="0">
                <a:solidFill>
                  <a:srgbClr val="4472C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pica Neue Bold" panose="02000803000000000000" pitchFamily="2" charset="-128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93826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6745B7-7057-45AA-ACA2-451A639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B768F9B-32F7-436D-AA0D-9276CA9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8998832" cy="1490856"/>
          </a:xfrm>
        </p:spPr>
        <p:txBody>
          <a:bodyPr/>
          <a:lstStyle/>
          <a:p>
            <a:r>
              <a:rPr lang="ja-JP" altLang="en-US" dirty="0"/>
              <a:t>対応策を話し合いましょう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BB3548-0C8F-4752-B4C5-D8243C396E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/>
              <a:t>Work</a:t>
            </a:r>
            <a:r>
              <a:rPr kumimoji="1" lang="ja-JP" altLang="en-US" dirty="0"/>
              <a:t>②</a:t>
            </a:r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DAF6030A-984E-4517-BACC-FDD90A52837F}"/>
              </a:ext>
            </a:extLst>
          </p:cNvPr>
          <p:cNvSpPr txBox="1">
            <a:spLocks/>
          </p:cNvSpPr>
          <p:nvPr/>
        </p:nvSpPr>
        <p:spPr>
          <a:xfrm>
            <a:off x="1026795" y="4395573"/>
            <a:ext cx="11660821" cy="34891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１．</a:t>
            </a:r>
            <a:r>
              <a:rPr lang="ja-JP" altLang="en-US" sz="4000" b="1" dirty="0">
                <a:solidFill>
                  <a:schemeClr val="accent1"/>
                </a:solidFill>
              </a:rPr>
              <a:t>ユニットに導入されたけれど放置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２．</a:t>
            </a:r>
            <a:r>
              <a:rPr lang="en-US" altLang="ja-JP" sz="4000" b="1" dirty="0" err="1">
                <a:solidFill>
                  <a:schemeClr val="accent1"/>
                </a:solidFill>
              </a:rPr>
              <a:t>Dr</a:t>
            </a:r>
            <a:r>
              <a:rPr lang="ja-JP" altLang="en-US" sz="4000" b="1" dirty="0">
                <a:solidFill>
                  <a:schemeClr val="accent1"/>
                </a:solidFill>
              </a:rPr>
              <a:t>を待つあいだの会話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３．</a:t>
            </a:r>
            <a:r>
              <a:rPr lang="ja-JP" altLang="en-US" sz="4000" b="1" dirty="0">
                <a:solidFill>
                  <a:schemeClr val="accent1"/>
                </a:solidFill>
              </a:rPr>
              <a:t>治療中のエプロンやタオル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４　</a:t>
            </a:r>
            <a:r>
              <a:rPr lang="ja-JP" altLang="en-US" sz="4000" b="1" dirty="0">
                <a:solidFill>
                  <a:schemeClr val="accent1"/>
                </a:solidFill>
              </a:rPr>
              <a:t>定期メンテナンスやケアグッズなどの説明時</a:t>
            </a:r>
            <a:endParaRPr lang="en-US" altLang="ja-JP" sz="4000" b="1" dirty="0">
              <a:solidFill>
                <a:schemeClr val="accent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CA483D-278B-4E5B-A793-1C653E3B64BC}"/>
              </a:ext>
            </a:extLst>
          </p:cNvPr>
          <p:cNvSpPr txBox="1"/>
          <p:nvPr/>
        </p:nvSpPr>
        <p:spPr>
          <a:xfrm>
            <a:off x="1110726" y="2160106"/>
            <a:ext cx="11660821" cy="1114902"/>
          </a:xfrm>
          <a:prstGeom prst="rect">
            <a:avLst/>
          </a:prstGeom>
          <a:solidFill>
            <a:schemeClr val="accent6"/>
          </a:solidFill>
        </p:spPr>
        <p:txBody>
          <a:bodyPr wrap="square" tIns="144000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出てきた意見を教えてください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839941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ここまでのまとめ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B08921C1-D0BC-4C53-9B79-B3C3CC6CA180}"/>
              </a:ext>
            </a:extLst>
          </p:cNvPr>
          <p:cNvSpPr txBox="1">
            <a:spLocks/>
          </p:cNvSpPr>
          <p:nvPr/>
        </p:nvSpPr>
        <p:spPr>
          <a:xfrm>
            <a:off x="942864" y="2180588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/>
              <a:t>４つの出来事の共通点</a:t>
            </a:r>
          </a:p>
        </p:txBody>
      </p:sp>
    </p:spTree>
    <p:extLst>
      <p:ext uri="{BB962C8B-B14F-4D97-AF65-F5344CB8AC3E}">
        <p14:creationId xmlns:p14="http://schemas.microsoft.com/office/powerpoint/2010/main" val="834454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ここまでのまとめ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B08921C1-D0BC-4C53-9B79-B3C3CC6CA180}"/>
              </a:ext>
            </a:extLst>
          </p:cNvPr>
          <p:cNvSpPr txBox="1">
            <a:spLocks/>
          </p:cNvSpPr>
          <p:nvPr/>
        </p:nvSpPr>
        <p:spPr>
          <a:xfrm>
            <a:off x="942864" y="2180588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/>
              <a:t>４つの出来事の共通点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5D02D2-0A3C-42B1-BBBB-BEFDD48D9059}"/>
              </a:ext>
            </a:extLst>
          </p:cNvPr>
          <p:cNvSpPr txBox="1"/>
          <p:nvPr/>
        </p:nvSpPr>
        <p:spPr>
          <a:xfrm>
            <a:off x="1840448" y="4434937"/>
            <a:ext cx="1064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48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患者さん側の立場になりきれていない</a:t>
            </a:r>
          </a:p>
        </p:txBody>
      </p:sp>
    </p:spTree>
    <p:extLst>
      <p:ext uri="{BB962C8B-B14F-4D97-AF65-F5344CB8AC3E}">
        <p14:creationId xmlns:p14="http://schemas.microsoft.com/office/powerpoint/2010/main" val="798395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ここまでのまとめ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B08921C1-D0BC-4C53-9B79-B3C3CC6CA180}"/>
              </a:ext>
            </a:extLst>
          </p:cNvPr>
          <p:cNvSpPr txBox="1">
            <a:spLocks/>
          </p:cNvSpPr>
          <p:nvPr/>
        </p:nvSpPr>
        <p:spPr>
          <a:xfrm>
            <a:off x="942864" y="2180588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/>
              <a:t>４つの出来事の共通点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B973F9-9087-460D-AD35-357FC4A49217}"/>
              </a:ext>
            </a:extLst>
          </p:cNvPr>
          <p:cNvSpPr txBox="1"/>
          <p:nvPr/>
        </p:nvSpPr>
        <p:spPr>
          <a:xfrm>
            <a:off x="1840448" y="4434937"/>
            <a:ext cx="1064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48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患者さん側の立場になりきれていない</a:t>
            </a:r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6D3AFAF9-F6E8-4DCD-A752-AECA14AFB15F}"/>
              </a:ext>
            </a:extLst>
          </p:cNvPr>
          <p:cNvSpPr txBox="1">
            <a:spLocks/>
          </p:cNvSpPr>
          <p:nvPr/>
        </p:nvSpPr>
        <p:spPr>
          <a:xfrm>
            <a:off x="1026795" y="6802480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>
                <a:solidFill>
                  <a:schemeClr val="accent1"/>
                </a:solidFill>
              </a:rPr>
              <a:t>患者さんを不快な気分にさせる</a:t>
            </a:r>
            <a:endParaRPr lang="en-US" altLang="ja-JP" sz="5400" b="1" dirty="0">
              <a:solidFill>
                <a:schemeClr val="accent1"/>
              </a:solidFill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>
                <a:solidFill>
                  <a:schemeClr val="accent2"/>
                </a:solidFill>
              </a:rPr>
              <a:t>（サイレントクレーム化）</a:t>
            </a: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7697F0FA-D0B9-4755-9E93-500DFEA70258}"/>
              </a:ext>
            </a:extLst>
          </p:cNvPr>
          <p:cNvSpPr/>
          <p:nvPr/>
        </p:nvSpPr>
        <p:spPr>
          <a:xfrm>
            <a:off x="6313817" y="5369471"/>
            <a:ext cx="918915" cy="1149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269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ここまでのまとめ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B08921C1-D0BC-4C53-9B79-B3C3CC6CA180}"/>
              </a:ext>
            </a:extLst>
          </p:cNvPr>
          <p:cNvSpPr txBox="1">
            <a:spLocks/>
          </p:cNvSpPr>
          <p:nvPr/>
        </p:nvSpPr>
        <p:spPr>
          <a:xfrm>
            <a:off x="942864" y="2180588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/>
              <a:t>患者さんに良い歯医者さんと</a:t>
            </a:r>
            <a:endParaRPr lang="en-US" altLang="ja-JP" sz="5400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/>
              <a:t>思われるには？</a:t>
            </a:r>
          </a:p>
        </p:txBody>
      </p:sp>
    </p:spTree>
    <p:extLst>
      <p:ext uri="{BB962C8B-B14F-4D97-AF65-F5344CB8AC3E}">
        <p14:creationId xmlns:p14="http://schemas.microsoft.com/office/powerpoint/2010/main" val="821346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ここまでのまとめ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B08921C1-D0BC-4C53-9B79-B3C3CC6CA180}"/>
              </a:ext>
            </a:extLst>
          </p:cNvPr>
          <p:cNvSpPr txBox="1">
            <a:spLocks/>
          </p:cNvSpPr>
          <p:nvPr/>
        </p:nvSpPr>
        <p:spPr>
          <a:xfrm>
            <a:off x="942864" y="2180588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/>
              <a:t>患者さんに良い歯医者さんと</a:t>
            </a:r>
            <a:endParaRPr lang="en-US" altLang="ja-JP" sz="5400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/>
              <a:t>思われるには？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B973F9-9087-460D-AD35-357FC4A49217}"/>
              </a:ext>
            </a:extLst>
          </p:cNvPr>
          <p:cNvSpPr txBox="1"/>
          <p:nvPr/>
        </p:nvSpPr>
        <p:spPr>
          <a:xfrm>
            <a:off x="942864" y="4434937"/>
            <a:ext cx="12512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48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患者さん側の立場を理解し、行動すること</a:t>
            </a:r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6D3AFAF9-F6E8-4DCD-A752-AECA14AFB15F}"/>
              </a:ext>
            </a:extLst>
          </p:cNvPr>
          <p:cNvSpPr txBox="1">
            <a:spLocks/>
          </p:cNvSpPr>
          <p:nvPr/>
        </p:nvSpPr>
        <p:spPr>
          <a:xfrm>
            <a:off x="1026795" y="6802480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>
                <a:solidFill>
                  <a:schemeClr val="accent1"/>
                </a:solidFill>
              </a:rPr>
              <a:t>患者さんが安心・信頼する</a:t>
            </a:r>
            <a:endParaRPr lang="en-US" altLang="ja-JP" sz="5400" b="1" dirty="0">
              <a:solidFill>
                <a:schemeClr val="accent1"/>
              </a:solidFill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5400" b="1" dirty="0">
                <a:solidFill>
                  <a:srgbClr val="00B050"/>
                </a:solidFill>
              </a:rPr>
              <a:t>（リピート化、口コミ、紹介患者増）</a:t>
            </a: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7697F0FA-D0B9-4755-9E93-500DFEA70258}"/>
              </a:ext>
            </a:extLst>
          </p:cNvPr>
          <p:cNvSpPr/>
          <p:nvPr/>
        </p:nvSpPr>
        <p:spPr>
          <a:xfrm>
            <a:off x="6313817" y="5434976"/>
            <a:ext cx="918915" cy="1149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13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5" y="592312"/>
            <a:ext cx="11828683" cy="1988038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患者さん</a:t>
            </a:r>
            <a:r>
              <a:rPr lang="ja-JP" altLang="en-US" sz="5400" dirty="0"/>
              <a:t>を不快な気持ちにさせない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84BB5CA3-0956-4984-836E-3731D7F8442C}"/>
              </a:ext>
            </a:extLst>
          </p:cNvPr>
          <p:cNvSpPr txBox="1">
            <a:spLocks/>
          </p:cNvSpPr>
          <p:nvPr/>
        </p:nvSpPr>
        <p:spPr>
          <a:xfrm>
            <a:off x="1026795" y="3575423"/>
            <a:ext cx="11660822" cy="38360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dirty="0"/>
              <a:t>大切なもう一つのこと</a:t>
            </a:r>
            <a:endParaRPr lang="en-US" altLang="ja-JP" sz="6000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ja-JP" sz="6000" dirty="0"/>
          </a:p>
        </p:txBody>
      </p:sp>
    </p:spTree>
    <p:extLst>
      <p:ext uri="{BB962C8B-B14F-4D97-AF65-F5344CB8AC3E}">
        <p14:creationId xmlns:p14="http://schemas.microsoft.com/office/powerpoint/2010/main" val="3385506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5" y="592312"/>
            <a:ext cx="11828683" cy="1988038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患者さん</a:t>
            </a:r>
            <a:r>
              <a:rPr lang="ja-JP" altLang="en-US" sz="5400" dirty="0"/>
              <a:t>を不快な気持ちにさせない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84BB5CA3-0956-4984-836E-3731D7F8442C}"/>
              </a:ext>
            </a:extLst>
          </p:cNvPr>
          <p:cNvSpPr txBox="1">
            <a:spLocks/>
          </p:cNvSpPr>
          <p:nvPr/>
        </p:nvSpPr>
        <p:spPr>
          <a:xfrm>
            <a:off x="1026795" y="3575423"/>
            <a:ext cx="11660822" cy="38360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dirty="0"/>
              <a:t>大切なもう一つのこと</a:t>
            </a:r>
            <a:endParaRPr lang="en-US" altLang="ja-JP" sz="6000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ja-JP" sz="6000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dirty="0"/>
              <a:t>患者さんのしぐさを読み取る</a:t>
            </a:r>
          </a:p>
        </p:txBody>
      </p:sp>
    </p:spTree>
    <p:extLst>
      <p:ext uri="{BB962C8B-B14F-4D97-AF65-F5344CB8AC3E}">
        <p14:creationId xmlns:p14="http://schemas.microsoft.com/office/powerpoint/2010/main" val="3641882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5" y="592312"/>
            <a:ext cx="11828683" cy="1988038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患者さん</a:t>
            </a:r>
            <a:r>
              <a:rPr lang="ja-JP" altLang="en-US" sz="5400" dirty="0"/>
              <a:t>を不快な気持ちにさせない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84BB5CA3-0956-4984-836E-3731D7F8442C}"/>
              </a:ext>
            </a:extLst>
          </p:cNvPr>
          <p:cNvSpPr txBox="1">
            <a:spLocks/>
          </p:cNvSpPr>
          <p:nvPr/>
        </p:nvSpPr>
        <p:spPr>
          <a:xfrm>
            <a:off x="1026795" y="3575423"/>
            <a:ext cx="11660822" cy="38360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dirty="0"/>
              <a:t>大切なもう一つのこと</a:t>
            </a:r>
            <a:endParaRPr lang="en-US" altLang="ja-JP" sz="6000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ja-JP" sz="6000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dirty="0"/>
              <a:t>患者さんのしぐさを読み取る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18874E-9622-42C1-9B81-608DAE1AC85C}"/>
              </a:ext>
            </a:extLst>
          </p:cNvPr>
          <p:cNvSpPr txBox="1"/>
          <p:nvPr/>
        </p:nvSpPr>
        <p:spPr>
          <a:xfrm>
            <a:off x="4225716" y="7009373"/>
            <a:ext cx="52629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特に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痛みについて</a:t>
            </a:r>
          </a:p>
        </p:txBody>
      </p:sp>
    </p:spTree>
    <p:extLst>
      <p:ext uri="{BB962C8B-B14F-4D97-AF65-F5344CB8AC3E}">
        <p14:creationId xmlns:p14="http://schemas.microsoft.com/office/powerpoint/2010/main" val="408056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AD650-3578-4337-8831-FD2F74E8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5" y="592312"/>
            <a:ext cx="11828683" cy="1988038"/>
          </a:xfrm>
        </p:spPr>
        <p:txBody>
          <a:bodyPr/>
          <a:lstStyle/>
          <a:p>
            <a:r>
              <a:rPr lang="ja-JP" altLang="en-US" dirty="0"/>
              <a:t>痛みのメッセージ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84BB5CA3-0956-4984-836E-3731D7F8442C}"/>
              </a:ext>
            </a:extLst>
          </p:cNvPr>
          <p:cNvSpPr txBox="1">
            <a:spLocks/>
          </p:cNvSpPr>
          <p:nvPr/>
        </p:nvSpPr>
        <p:spPr>
          <a:xfrm>
            <a:off x="1026795" y="3575424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dirty="0"/>
              <a:t>患者さんのしぐさ</a:t>
            </a:r>
          </a:p>
        </p:txBody>
      </p:sp>
    </p:spTree>
    <p:extLst>
      <p:ext uri="{BB962C8B-B14F-4D97-AF65-F5344CB8AC3E}">
        <p14:creationId xmlns:p14="http://schemas.microsoft.com/office/powerpoint/2010/main" val="37199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6745B7-7057-45AA-ACA2-451A639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BB3548-0C8F-4752-B4C5-D8243C396E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/>
              <a:t>Work</a:t>
            </a:r>
            <a:r>
              <a:rPr kumimoji="1" lang="ja-JP" altLang="en-US" dirty="0"/>
              <a:t>①</a:t>
            </a:r>
          </a:p>
        </p:txBody>
      </p:sp>
      <p:pic>
        <p:nvPicPr>
          <p:cNvPr id="7" name="図 6" descr="室内, 床, 壁, 天井 が含まれている画像&#10;&#10;非常に高い精度で生成された説明">
            <a:extLst>
              <a:ext uri="{FF2B5EF4-FFF2-40B4-BE49-F238E27FC236}">
                <a16:creationId xmlns:a16="http://schemas.microsoft.com/office/drawing/2014/main" id="{A5081229-53CF-4A99-9589-AE53E5F34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725" y="2285712"/>
            <a:ext cx="11492961" cy="766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17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84BB5CA3-0956-4984-836E-3731D7F8442C}"/>
              </a:ext>
            </a:extLst>
          </p:cNvPr>
          <p:cNvSpPr txBox="1">
            <a:spLocks/>
          </p:cNvSpPr>
          <p:nvPr/>
        </p:nvSpPr>
        <p:spPr>
          <a:xfrm>
            <a:off x="1026795" y="3575424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dirty="0"/>
              <a:t>患者さんのしぐさ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301B3B-EC8C-48A7-950F-1ACA6E6428A7}"/>
              </a:ext>
            </a:extLst>
          </p:cNvPr>
          <p:cNvSpPr txBox="1">
            <a:spLocks/>
          </p:cNvSpPr>
          <p:nvPr/>
        </p:nvSpPr>
        <p:spPr>
          <a:xfrm>
            <a:off x="3184347" y="5048473"/>
            <a:ext cx="7681437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6000" b="1" dirty="0">
                <a:solidFill>
                  <a:schemeClr val="accent1"/>
                </a:solidFill>
              </a:rPr>
              <a:t>→ ボディランゲージ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01F9F11-A79B-4FD6-B181-480D3CFE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5" y="592312"/>
            <a:ext cx="11828683" cy="1988038"/>
          </a:xfrm>
        </p:spPr>
        <p:txBody>
          <a:bodyPr/>
          <a:lstStyle/>
          <a:p>
            <a:r>
              <a:rPr lang="ja-JP" altLang="en-US" dirty="0"/>
              <a:t>痛みのメッセージ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999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4C4391-699A-462B-B7B4-6EB937453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67475" y="9533056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84BB5CA3-0956-4984-836E-3731D7F8442C}"/>
              </a:ext>
            </a:extLst>
          </p:cNvPr>
          <p:cNvSpPr txBox="1">
            <a:spLocks/>
          </p:cNvSpPr>
          <p:nvPr/>
        </p:nvSpPr>
        <p:spPr>
          <a:xfrm>
            <a:off x="1110725" y="1996917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5400" dirty="0"/>
              <a:t>歯科医院では・・・</a:t>
            </a:r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1D4DEB27-650D-4607-9AAE-19C949AC14AF}"/>
              </a:ext>
            </a:extLst>
          </p:cNvPr>
          <p:cNvSpPr txBox="1">
            <a:spLocks/>
          </p:cNvSpPr>
          <p:nvPr/>
        </p:nvSpPr>
        <p:spPr>
          <a:xfrm>
            <a:off x="1026795" y="4713687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ja-JP" altLang="en-US" sz="5400" dirty="0"/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15A9B715-3D64-4ADB-A753-ED0315AEAC44}"/>
              </a:ext>
            </a:extLst>
          </p:cNvPr>
          <p:cNvSpPr txBox="1">
            <a:spLocks/>
          </p:cNvSpPr>
          <p:nvPr/>
        </p:nvSpPr>
        <p:spPr>
          <a:xfrm>
            <a:off x="1026795" y="4734106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endParaRPr lang="ja-JP" altLang="en-US" sz="5400" dirty="0"/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A8ABBC23-CD60-4D61-B80E-00050FC8D799}"/>
              </a:ext>
            </a:extLst>
          </p:cNvPr>
          <p:cNvSpPr txBox="1">
            <a:spLocks/>
          </p:cNvSpPr>
          <p:nvPr/>
        </p:nvSpPr>
        <p:spPr>
          <a:xfrm>
            <a:off x="1026795" y="4713687"/>
            <a:ext cx="11660822" cy="20164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sz="6000" b="1" dirty="0">
                <a:solidFill>
                  <a:schemeClr val="accent1"/>
                </a:solidFill>
              </a:rPr>
              <a:t>患者さんの「手」に注目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341EBF5A-CBA3-4800-9C34-15C8742DC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5" y="592312"/>
            <a:ext cx="11828683" cy="1988038"/>
          </a:xfrm>
        </p:spPr>
        <p:txBody>
          <a:bodyPr/>
          <a:lstStyle/>
          <a:p>
            <a:r>
              <a:rPr lang="ja-JP" altLang="en-US" dirty="0"/>
              <a:t>痛みのメッセージ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5436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6D946AC-796E-497C-8CBF-28A29264D5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D5BF464-3F1C-40EC-A1B3-929F2AFBFB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4947" y="7175717"/>
            <a:ext cx="4464515" cy="1212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/>
              <a:t>握りこぶし</a:t>
            </a:r>
          </a:p>
        </p:txBody>
      </p:sp>
      <p:pic>
        <p:nvPicPr>
          <p:cNvPr id="10" name="図プレースホルダー 9">
            <a:extLst>
              <a:ext uri="{FF2B5EF4-FFF2-40B4-BE49-F238E27FC236}">
                <a16:creationId xmlns:a16="http://schemas.microsoft.com/office/drawing/2014/main" id="{B413AAFA-2A92-415C-A918-144B0CBCD2D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b="-2073"/>
          <a:stretch/>
        </p:blipFill>
        <p:spPr>
          <a:xfrm>
            <a:off x="4819858" y="3183556"/>
            <a:ext cx="4074695" cy="3858929"/>
          </a:xfrm>
          <a:ln>
            <a:solidFill>
              <a:schemeClr val="accent1"/>
            </a:solidFill>
          </a:ln>
        </p:spPr>
      </p:pic>
      <p:sp>
        <p:nvSpPr>
          <p:cNvPr id="13" name="タイトル 1">
            <a:extLst>
              <a:ext uri="{FF2B5EF4-FFF2-40B4-BE49-F238E27FC236}">
                <a16:creationId xmlns:a16="http://schemas.microsoft.com/office/drawing/2014/main" id="{F5981233-546C-45F4-BAD8-CBA48964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5" y="592312"/>
            <a:ext cx="11828683" cy="1988038"/>
          </a:xfrm>
        </p:spPr>
        <p:txBody>
          <a:bodyPr/>
          <a:lstStyle/>
          <a:p>
            <a:r>
              <a:rPr lang="ja-JP" altLang="en-US" dirty="0"/>
              <a:t>痛みのメッセージ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350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8FD74-5321-48BD-9563-0EC23FC7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412775"/>
            <a:ext cx="12433500" cy="1988038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実際の患者さんの声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ADA340EA-E45F-44F5-B6E4-931F91DFFA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2866" y="2400813"/>
            <a:ext cx="12433500" cy="725103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altLang="ja-JP" sz="4000" dirty="0"/>
              <a:t>(</a:t>
            </a:r>
            <a:r>
              <a:rPr lang="ja-JP" altLang="en-US" sz="4000" dirty="0"/>
              <a:t>実際の患者さんの話</a:t>
            </a:r>
            <a:r>
              <a:rPr lang="en-US" altLang="ja-JP" sz="4000" dirty="0"/>
              <a:t>)</a:t>
            </a:r>
          </a:p>
          <a:p>
            <a:pPr marL="0" indent="0">
              <a:buNone/>
            </a:pPr>
            <a:r>
              <a:rPr lang="ja-JP" altLang="en-US" sz="4000" dirty="0"/>
              <a:t>痛いかも</a:t>
            </a:r>
            <a:r>
              <a:rPr lang="en-US" altLang="ja-JP" sz="4000" dirty="0"/>
              <a:t>…</a:t>
            </a:r>
            <a:r>
              <a:rPr lang="ja-JP" altLang="en-US" sz="4000" dirty="0"/>
              <a:t>と覚悟はしている。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ただ、「痛かったら教えて」と言われても、</a:t>
            </a:r>
            <a:endParaRPr lang="en-US" altLang="ja-JP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治療を中断するのは申し訳ないし、我慢するしかないと思っている。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また、痛いと言っても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「すみません、すぐ終わりますから」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と言われるだけなら言っても意味が無い気がする。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5082983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ADA340EA-E45F-44F5-B6E4-931F91DFFA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2866" y="2400813"/>
            <a:ext cx="12433500" cy="725103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altLang="ja-JP" sz="4000" dirty="0"/>
              <a:t>(</a:t>
            </a:r>
            <a:r>
              <a:rPr lang="ja-JP" altLang="en-US" sz="4000" dirty="0"/>
              <a:t>実際の患者さんの話</a:t>
            </a:r>
            <a:r>
              <a:rPr lang="en-US" altLang="ja-JP" sz="4000" dirty="0"/>
              <a:t>)</a:t>
            </a:r>
          </a:p>
          <a:p>
            <a:pPr marL="0" indent="0">
              <a:buNone/>
            </a:pPr>
            <a:r>
              <a:rPr lang="ja-JP" altLang="en-US" sz="4000" dirty="0"/>
              <a:t>痛いかも</a:t>
            </a:r>
            <a:r>
              <a:rPr lang="en-US" altLang="ja-JP" sz="4000" dirty="0"/>
              <a:t>…</a:t>
            </a:r>
            <a:r>
              <a:rPr lang="ja-JP" altLang="en-US" sz="4000" dirty="0"/>
              <a:t>と覚悟はしている。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ただ、「痛かったら教えて」と言われても、</a:t>
            </a:r>
            <a:endParaRPr lang="en-US" altLang="ja-JP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b="1" dirty="0">
                <a:solidFill>
                  <a:srgbClr val="0070C0"/>
                </a:solidFill>
              </a:rPr>
              <a:t>治療を中断するのは申し訳ないし、我慢するしかないと思っている。</a:t>
            </a:r>
            <a:endParaRPr lang="en-US" altLang="ja-JP" sz="4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また、痛いと言っても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「すみません、すぐ終わりますから」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と言われるだけなら</a:t>
            </a:r>
            <a:r>
              <a:rPr lang="ja-JP" altLang="en-US" sz="4000" b="1" dirty="0">
                <a:solidFill>
                  <a:srgbClr val="0070C0"/>
                </a:solidFill>
              </a:rPr>
              <a:t>言っても意味が無い気がする。</a:t>
            </a:r>
            <a:endParaRPr lang="en-US" altLang="ja-JP" sz="4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4000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0812D6A-1E95-418F-99A8-A6C087BD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412775"/>
            <a:ext cx="12433500" cy="1988038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実際の患者さんの声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49407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6745B7-7057-45AA-ACA2-451A639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C026D3-DE9E-4FC2-AE9A-4B190601EE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2866" y="3772561"/>
            <a:ext cx="12771547" cy="39630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5400" dirty="0">
                <a:solidFill>
                  <a:srgbClr val="4472C4"/>
                </a:solidFill>
              </a:rPr>
              <a:t>　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B768F9B-32F7-436D-AA0D-9276CA9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6" y="2385742"/>
            <a:ext cx="11660821" cy="1490856"/>
          </a:xfrm>
        </p:spPr>
        <p:txBody>
          <a:bodyPr/>
          <a:lstStyle/>
          <a:p>
            <a:r>
              <a:rPr kumimoji="1" lang="ja-JP" altLang="en-US" dirty="0"/>
              <a:t>痛みの応対を考えてみましょう</a:t>
            </a:r>
            <a:endParaRPr kumimoji="1" lang="ja-JP" altLang="en-US" sz="5400" dirty="0"/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9E43F3CE-B2EE-4A97-8C14-0FC6B52AA098}"/>
              </a:ext>
            </a:extLst>
          </p:cNvPr>
          <p:cNvSpPr txBox="1">
            <a:spLocks/>
          </p:cNvSpPr>
          <p:nvPr/>
        </p:nvSpPr>
        <p:spPr>
          <a:xfrm>
            <a:off x="710475" y="3640606"/>
            <a:ext cx="12293461" cy="5383014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5400" b="0" dirty="0"/>
              <a:t>痛みの不快感や恐怖感を</a:t>
            </a:r>
            <a:endParaRPr lang="en-US" altLang="ja-JP" sz="5400" b="0" dirty="0"/>
          </a:p>
          <a:p>
            <a:pPr>
              <a:lnSpc>
                <a:spcPct val="150000"/>
              </a:lnSpc>
            </a:pPr>
            <a:r>
              <a:rPr lang="ja-JP" altLang="en-US" sz="5400" b="0" dirty="0"/>
              <a:t>和らげるために、</a:t>
            </a:r>
            <a:endParaRPr lang="en-US" altLang="ja-JP" sz="5400" b="0" dirty="0"/>
          </a:p>
          <a:p>
            <a:pPr>
              <a:lnSpc>
                <a:spcPct val="150000"/>
              </a:lnSpc>
            </a:pPr>
            <a:r>
              <a:rPr lang="ja-JP" altLang="en-US" sz="5400" b="0" dirty="0"/>
              <a:t>どんな応対ができそうでしょうか？</a:t>
            </a:r>
            <a:endParaRPr lang="en-US" altLang="ja-JP" sz="5400" b="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8D8C233-E0F5-4485-906A-1857D9D3D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866" y="608094"/>
            <a:ext cx="3529890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835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36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2243E1-833A-4D48-BE67-181B7FC702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6794" y="2277978"/>
            <a:ext cx="12232005" cy="6940729"/>
          </a:xfrm>
        </p:spPr>
        <p:txBody>
          <a:bodyPr anchor="t">
            <a:noAutofit/>
          </a:bodyPr>
          <a:lstStyle/>
          <a:p>
            <a:pPr marL="914400" indent="-9144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ja-JP" altLang="en-US" sz="5400" dirty="0"/>
              <a:t>患者さんが握りこぶしを握っている</a:t>
            </a:r>
            <a:endParaRPr lang="en-US" altLang="ja-JP" sz="5400" dirty="0"/>
          </a:p>
          <a:p>
            <a:pPr marL="914400" indent="-9144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en-US" altLang="ja-JP" sz="5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5400" dirty="0">
                <a:solidFill>
                  <a:srgbClr val="4472C4"/>
                </a:solidFill>
              </a:rPr>
              <a:t>2.</a:t>
            </a:r>
            <a:r>
              <a:rPr lang="ja-JP" altLang="en-US" sz="5400" dirty="0">
                <a:solidFill>
                  <a:srgbClr val="4472C4"/>
                </a:solidFill>
              </a:rPr>
              <a:t> </a:t>
            </a:r>
            <a:r>
              <a:rPr lang="ja-JP" altLang="en-US" sz="5400" dirty="0"/>
              <a:t>患者さんが「</a:t>
            </a:r>
            <a:r>
              <a:rPr lang="ja-JP" altLang="en-US" sz="5400" dirty="0" err="1"/>
              <a:t>痛っ</a:t>
            </a:r>
            <a:r>
              <a:rPr lang="ja-JP" altLang="en-US" sz="5400" dirty="0"/>
              <a:t>」と言った　　　</a:t>
            </a:r>
            <a:endParaRPr lang="en-US" altLang="ja-JP" sz="5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5400" dirty="0"/>
              <a:t>　　／明らかに痛そう</a:t>
            </a:r>
            <a:endParaRPr lang="en-US" altLang="ja-JP" sz="5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5400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61C0FF20-F1CB-444F-A14D-4B25028058F7}"/>
              </a:ext>
            </a:extLst>
          </p:cNvPr>
          <p:cNvSpPr txBox="1">
            <a:spLocks/>
          </p:cNvSpPr>
          <p:nvPr/>
        </p:nvSpPr>
        <p:spPr>
          <a:xfrm>
            <a:off x="1110725" y="630282"/>
            <a:ext cx="3279265" cy="1212850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2500" lnSpcReduction="10000"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kumimoji="1"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b="1" dirty="0">
                <a:solidFill>
                  <a:schemeClr val="bg1"/>
                </a:solidFill>
                <a:latin typeface="+mj-ea"/>
                <a:ea typeface="+mj-ea"/>
              </a:rPr>
              <a:t>Work</a:t>
            </a:r>
            <a:r>
              <a:rPr lang="ja-JP" altLang="en-US" sz="6000" b="1" dirty="0">
                <a:solidFill>
                  <a:schemeClr val="bg1"/>
                </a:solidFill>
                <a:latin typeface="+mj-ea"/>
                <a:ea typeface="+mj-ea"/>
              </a:rPr>
              <a:t>③</a:t>
            </a:r>
            <a:endParaRPr lang="ja-JP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8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6745B7-7057-45AA-ACA2-451A639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C026D3-DE9E-4FC2-AE9A-4B190601EE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2866" y="3772561"/>
            <a:ext cx="12771547" cy="39630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5400" dirty="0">
                <a:solidFill>
                  <a:srgbClr val="4472C4"/>
                </a:solidFill>
              </a:rPr>
              <a:t>　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B768F9B-32F7-436D-AA0D-9276CA9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726" y="2385742"/>
            <a:ext cx="11660821" cy="1490856"/>
          </a:xfrm>
        </p:spPr>
        <p:txBody>
          <a:bodyPr/>
          <a:lstStyle/>
          <a:p>
            <a:r>
              <a:rPr kumimoji="1" lang="ja-JP" altLang="en-US" dirty="0"/>
              <a:t>痛みの応対を考えてみましょう</a:t>
            </a:r>
            <a:endParaRPr kumimoji="1" lang="ja-JP" altLang="en-US" sz="5400" dirty="0"/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9E43F3CE-B2EE-4A97-8C14-0FC6B52AA098}"/>
              </a:ext>
            </a:extLst>
          </p:cNvPr>
          <p:cNvSpPr txBox="1">
            <a:spLocks/>
          </p:cNvSpPr>
          <p:nvPr/>
        </p:nvSpPr>
        <p:spPr>
          <a:xfrm>
            <a:off x="710475" y="4786004"/>
            <a:ext cx="12293461" cy="1622811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5400" b="0" dirty="0"/>
              <a:t>出てきた意見を教えて下さい！</a:t>
            </a:r>
            <a:endParaRPr lang="en-US" altLang="ja-JP" sz="5400" b="0" dirty="0"/>
          </a:p>
        </p:txBody>
      </p:sp>
      <p:sp>
        <p:nvSpPr>
          <p:cNvPr id="7" name="テキスト プレースホルダー 4">
            <a:extLst>
              <a:ext uri="{FF2B5EF4-FFF2-40B4-BE49-F238E27FC236}">
                <a16:creationId xmlns:a16="http://schemas.microsoft.com/office/drawing/2014/main" id="{AAB7993E-47F7-49A2-9EAA-274A334329BD}"/>
              </a:ext>
            </a:extLst>
          </p:cNvPr>
          <p:cNvSpPr txBox="1">
            <a:spLocks/>
          </p:cNvSpPr>
          <p:nvPr/>
        </p:nvSpPr>
        <p:spPr>
          <a:xfrm>
            <a:off x="1110726" y="630282"/>
            <a:ext cx="3204600" cy="1212850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2500" lnSpcReduction="10000"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kumimoji="1"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b="1" dirty="0">
                <a:solidFill>
                  <a:schemeClr val="bg1"/>
                </a:solidFill>
                <a:latin typeface="+mj-ea"/>
                <a:ea typeface="+mj-ea"/>
              </a:rPr>
              <a:t>Work</a:t>
            </a:r>
            <a:r>
              <a:rPr lang="ja-JP" altLang="en-US" sz="6000" b="1" dirty="0">
                <a:solidFill>
                  <a:schemeClr val="bg1"/>
                </a:solidFill>
                <a:latin typeface="+mj-ea"/>
                <a:ea typeface="+mj-ea"/>
              </a:rPr>
              <a:t>③</a:t>
            </a:r>
            <a:endParaRPr lang="ja-JP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903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072294" y="9430165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0E8645-E28C-4F64-8E76-A28768B2C761}"/>
              </a:ext>
            </a:extLst>
          </p:cNvPr>
          <p:cNvSpPr/>
          <p:nvPr/>
        </p:nvSpPr>
        <p:spPr>
          <a:xfrm>
            <a:off x="942866" y="2628741"/>
            <a:ext cx="28328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>
                <a:highlight>
                  <a:srgbClr val="00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Question</a:t>
            </a:r>
            <a:endParaRPr lang="ja-JP" altLang="en-US" sz="4800" dirty="0">
              <a:highlight>
                <a:srgbClr val="00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74405E93-34E8-4F5F-B015-CDC03611F3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2866" y="4119672"/>
            <a:ext cx="11660822" cy="298741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ja-JP" altLang="en-US" sz="5000" dirty="0"/>
              <a:t>痛みのしぐさ</a:t>
            </a:r>
            <a:endParaRPr lang="en-US" altLang="ja-JP" sz="5000" dirty="0"/>
          </a:p>
          <a:p>
            <a:pPr marL="0" indent="0">
              <a:buNone/>
            </a:pPr>
            <a:r>
              <a:rPr lang="ja-JP" altLang="en-US" sz="5000" dirty="0"/>
              <a:t>握りこぶし以外にどんなしぐさがあるでしょうか？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A4C04FE-20F9-4D4D-8E14-89CEB7C7A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547605"/>
            <a:ext cx="12433500" cy="1988038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痛みのしぐさ　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17717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8FD74-5321-48BD-9563-0EC23FC7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547605"/>
            <a:ext cx="12433500" cy="1988038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できれば全員が同じ応対を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072294" y="9430165"/>
            <a:ext cx="1304072" cy="615285"/>
          </a:xfrm>
        </p:spPr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39</a:t>
            </a:fld>
            <a:endParaRPr kumimoji="1" lang="ja-JP" altLang="en-US" dirty="0"/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ADA340EA-E45F-44F5-B6E4-931F91DFFA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36488" y="2631902"/>
            <a:ext cx="12339878" cy="635207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ja-JP" altLang="en-US" sz="6000" dirty="0"/>
              <a:t>「痛み」への応対</a:t>
            </a:r>
            <a:endParaRPr lang="en-US" altLang="ja-JP" sz="6000" dirty="0"/>
          </a:p>
          <a:p>
            <a:pPr marL="0" indent="0">
              <a:buNone/>
            </a:pPr>
            <a:endParaRPr lang="en-US" altLang="ja-JP" sz="6000" dirty="0"/>
          </a:p>
          <a:p>
            <a:pPr marL="0" indent="0">
              <a:buNone/>
            </a:pPr>
            <a:r>
              <a:rPr lang="ja-JP" altLang="en-US" sz="5400" b="1" dirty="0">
                <a:solidFill>
                  <a:schemeClr val="accent1"/>
                </a:solidFill>
              </a:rPr>
              <a:t>患者さんのしぐさを見落とさないで</a:t>
            </a:r>
            <a:endParaRPr lang="en-US" altLang="ja-JP" sz="5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5400" b="1" dirty="0">
                <a:solidFill>
                  <a:schemeClr val="accent1"/>
                </a:solidFill>
              </a:rPr>
              <a:t>応対することが患者満足につながる</a:t>
            </a:r>
            <a:endParaRPr lang="en-US" altLang="ja-JP" sz="5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6745B7-7057-45AA-ACA2-451A639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C026D3-DE9E-4FC2-AE9A-4B190601EE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0726" y="3067737"/>
            <a:ext cx="11265573" cy="52947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/>
              <a:t>あなたは</a:t>
            </a:r>
            <a:endParaRPr kumimoji="1" lang="en-US" altLang="ja-JP" sz="5400" dirty="0"/>
          </a:p>
          <a:p>
            <a:pPr marL="0" indent="0" algn="ctr">
              <a:buNone/>
            </a:pPr>
            <a:r>
              <a:rPr kumimoji="1" lang="ja-JP" altLang="en-US" sz="5400" dirty="0"/>
              <a:t>ヘアサロンに来ました。</a:t>
            </a:r>
            <a:endParaRPr kumimoji="1" lang="en-US" altLang="ja-JP" sz="5400" dirty="0"/>
          </a:p>
          <a:p>
            <a:pPr marL="0" indent="0" algn="ctr">
              <a:buNone/>
            </a:pPr>
            <a:r>
              <a:rPr lang="ja-JP" altLang="en-US" sz="5400" dirty="0"/>
              <a:t>ホットペッパーで見つけて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>
                <a:solidFill>
                  <a:schemeClr val="accent1"/>
                </a:solidFill>
              </a:rPr>
              <a:t>予約を入れた</a:t>
            </a:r>
            <a:endParaRPr lang="en-US" altLang="ja-JP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ja-JP" altLang="en-US" sz="5400" dirty="0">
                <a:solidFill>
                  <a:schemeClr val="accent1"/>
                </a:solidFill>
              </a:rPr>
              <a:t>初めての美容院</a:t>
            </a:r>
            <a:r>
              <a:rPr lang="ja-JP" altLang="en-US" sz="5400" dirty="0"/>
              <a:t>です。</a:t>
            </a:r>
            <a:endParaRPr kumimoji="1" lang="en-US" altLang="ja-JP" sz="540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BB3548-0C8F-4752-B4C5-D8243C396E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/>
              <a:t>Work</a:t>
            </a:r>
            <a:r>
              <a:rPr kumimoji="1" lang="ja-JP" altLang="en-US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3057878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D1DC43D-D4FD-4E1A-86A2-C43386D5F29A}"/>
              </a:ext>
            </a:extLst>
          </p:cNvPr>
          <p:cNvSpPr/>
          <p:nvPr/>
        </p:nvSpPr>
        <p:spPr>
          <a:xfrm>
            <a:off x="8363122" y="5695165"/>
            <a:ext cx="1581238" cy="8747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0206911-6ED4-4282-A961-1CF33E6F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203" y="3089972"/>
            <a:ext cx="10018006" cy="3734113"/>
          </a:xfrm>
        </p:spPr>
        <p:txBody>
          <a:bodyPr>
            <a:normAutofit fontScale="90000"/>
          </a:bodyPr>
          <a:lstStyle/>
          <a:p>
            <a:r>
              <a:rPr lang="ja-JP" altLang="en-US" sz="5400" dirty="0">
                <a:cs typeface="Spica Neue Bold" panose="02000803000000000000" pitchFamily="2" charset="-128"/>
              </a:rPr>
              <a:t>患者さんを不安にさせない</a:t>
            </a:r>
            <a:br>
              <a:rPr lang="en-US" altLang="ja-JP" sz="5400" dirty="0">
                <a:cs typeface="Spica Neue Bold" panose="02000803000000000000" pitchFamily="2" charset="-128"/>
              </a:rPr>
            </a:br>
            <a:r>
              <a:rPr lang="ja-JP" altLang="en-US" sz="5400" dirty="0">
                <a:cs typeface="Spica Neue Bold" panose="02000803000000000000" pitchFamily="2" charset="-128"/>
              </a:rPr>
              <a:t>応対術</a:t>
            </a:r>
            <a:r>
              <a:rPr lang="ja-JP" altLang="en-US" sz="2800" dirty="0">
                <a:cs typeface="Spica Neue Bold" panose="02000803000000000000" pitchFamily="2" charset="-128"/>
              </a:rPr>
              <a:t>　</a:t>
            </a:r>
            <a:br>
              <a:rPr lang="en-US" altLang="ja-JP" sz="2800" dirty="0">
                <a:cs typeface="Spica Neue Bold" panose="02000803000000000000" pitchFamily="2" charset="-128"/>
              </a:rPr>
            </a:br>
            <a:br>
              <a:rPr lang="en-US" altLang="ja-JP" sz="5400" dirty="0">
                <a:cs typeface="Spica Neue Bold" panose="02000803000000000000" pitchFamily="2" charset="-128"/>
              </a:rPr>
            </a:br>
            <a:r>
              <a:rPr lang="en-US" altLang="ja-JP" sz="5400" dirty="0">
                <a:cs typeface="Spica Neue Bold" panose="02000803000000000000" pitchFamily="2" charset="-128"/>
              </a:rPr>
              <a:t>–</a:t>
            </a:r>
            <a:r>
              <a:rPr lang="ja-JP" altLang="en-US" sz="5400" dirty="0">
                <a:cs typeface="Spica Neue Bold" panose="02000803000000000000" pitchFamily="2" charset="-128"/>
              </a:rPr>
              <a:t>治療中編</a:t>
            </a:r>
            <a:r>
              <a:rPr lang="en-US" altLang="ja-JP" sz="5400" dirty="0">
                <a:cs typeface="Spica Neue Bold" panose="02000803000000000000" pitchFamily="2" charset="-128"/>
              </a:rPr>
              <a:t>-</a:t>
            </a:r>
            <a:br>
              <a:rPr lang="en-US" altLang="ja-JP" sz="5400" dirty="0">
                <a:cs typeface="Spica Neue Bold" panose="02000803000000000000" pitchFamily="2" charset="-128"/>
              </a:rPr>
            </a:br>
            <a:r>
              <a:rPr kumimoji="1" lang="ja-JP" altLang="en-US" dirty="0"/>
              <a:t>まとめ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8D1821-3565-48E0-AE0A-976355D85C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12441" y="5792391"/>
            <a:ext cx="1437828" cy="84846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Vol.4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1654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67F3A-3CA6-4B94-B773-3149BA2C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ACDC8-FB81-46CF-B315-670EA3FD8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41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1D6F83-15C2-4BA5-9413-068B1CE7A6FF}"/>
              </a:ext>
            </a:extLst>
          </p:cNvPr>
          <p:cNvSpPr/>
          <p:nvPr/>
        </p:nvSpPr>
        <p:spPr>
          <a:xfrm>
            <a:off x="942866" y="2831619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/>
              <a:t>治療中の患者さんは・・・</a:t>
            </a:r>
          </a:p>
        </p:txBody>
      </p:sp>
    </p:spTree>
    <p:extLst>
      <p:ext uri="{BB962C8B-B14F-4D97-AF65-F5344CB8AC3E}">
        <p14:creationId xmlns:p14="http://schemas.microsoft.com/office/powerpoint/2010/main" val="37352176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67F3A-3CA6-4B94-B773-3149BA2C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ACDC8-FB81-46CF-B315-670EA3FD8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42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28EF60-3C7D-4DDB-BBAC-9129162AED72}"/>
              </a:ext>
            </a:extLst>
          </p:cNvPr>
          <p:cNvSpPr txBox="1">
            <a:spLocks/>
          </p:cNvSpPr>
          <p:nvPr/>
        </p:nvSpPr>
        <p:spPr>
          <a:xfrm>
            <a:off x="1501769" y="3980131"/>
            <a:ext cx="10617742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5400" b="1" dirty="0">
                <a:solidFill>
                  <a:schemeClr val="accent1"/>
                </a:solidFill>
              </a:rPr>
              <a:t>→ 受け身にならざるを得ない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1D6F83-15C2-4BA5-9413-068B1CE7A6FF}"/>
              </a:ext>
            </a:extLst>
          </p:cNvPr>
          <p:cNvSpPr/>
          <p:nvPr/>
        </p:nvSpPr>
        <p:spPr>
          <a:xfrm>
            <a:off x="942866" y="2831619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/>
              <a:t>治療中の患者さんは・・・</a:t>
            </a:r>
          </a:p>
        </p:txBody>
      </p:sp>
    </p:spTree>
    <p:extLst>
      <p:ext uri="{BB962C8B-B14F-4D97-AF65-F5344CB8AC3E}">
        <p14:creationId xmlns:p14="http://schemas.microsoft.com/office/powerpoint/2010/main" val="1707662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8FD74-5321-48BD-9563-0EC23FC7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56" y="531563"/>
            <a:ext cx="12433500" cy="1988038"/>
          </a:xfrm>
        </p:spPr>
        <p:txBody>
          <a:bodyPr>
            <a:normAutofit/>
          </a:bodyPr>
          <a:lstStyle/>
          <a:p>
            <a:r>
              <a:rPr kumimoji="1" lang="en-US" altLang="ja-JP" sz="5000" dirty="0"/>
              <a:t> </a:t>
            </a:r>
            <a:r>
              <a:rPr kumimoji="1" lang="ja-JP" altLang="en-US" sz="5000" dirty="0"/>
              <a:t> 患者さんの本音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43</a:t>
            </a:fld>
            <a:endParaRPr kumimoji="1" lang="ja-JP" altLang="en-US" dirty="0"/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ADA340EA-E45F-44F5-B6E4-931F91DFFA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32783" y="2949348"/>
            <a:ext cx="12433500" cy="6583708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ja-JP" sz="4800" dirty="0"/>
              <a:t>(</a:t>
            </a:r>
            <a:r>
              <a:rPr lang="ja-JP" altLang="en-US" sz="4800" dirty="0"/>
              <a:t>実際の患者さんの話</a:t>
            </a:r>
            <a:r>
              <a:rPr lang="en-US" altLang="ja-JP" sz="48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800" dirty="0"/>
              <a:t>ユニットに寝そべった状態でしばらく放置状態だけど・・・、このままでいいの？</a:t>
            </a:r>
            <a:endParaRPr lang="en-US" altLang="ja-JP" sz="4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800" dirty="0"/>
              <a:t>なんか恥ずかしい。</a:t>
            </a:r>
            <a:endParaRPr lang="en-US" altLang="ja-JP" sz="4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800" dirty="0"/>
              <a:t>でも、言いだしづらい・・・。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3300394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8FD74-5321-48BD-9563-0EC23FC7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56" y="531563"/>
            <a:ext cx="12433500" cy="1988038"/>
          </a:xfrm>
        </p:spPr>
        <p:txBody>
          <a:bodyPr>
            <a:normAutofit/>
          </a:bodyPr>
          <a:lstStyle/>
          <a:p>
            <a:r>
              <a:rPr kumimoji="1" lang="en-US" altLang="ja-JP" sz="5000" dirty="0"/>
              <a:t> </a:t>
            </a:r>
            <a:r>
              <a:rPr kumimoji="1" lang="ja-JP" altLang="en-US" sz="5000" dirty="0"/>
              <a:t> 患者さんの本音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44</a:t>
            </a:fld>
            <a:endParaRPr kumimoji="1" lang="ja-JP" altLang="en-US" dirty="0"/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ADA340EA-E45F-44F5-B6E4-931F91DFFA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32783" y="2949348"/>
            <a:ext cx="12433500" cy="6583708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ja-JP" sz="4800" dirty="0"/>
              <a:t>(</a:t>
            </a:r>
            <a:r>
              <a:rPr lang="ja-JP" altLang="en-US" sz="4800" dirty="0"/>
              <a:t>実際の患者さんの話</a:t>
            </a:r>
            <a:r>
              <a:rPr lang="en-US" altLang="ja-JP" sz="48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800" dirty="0"/>
              <a:t>口を開けたまましばらくすると、</a:t>
            </a:r>
            <a:endParaRPr lang="en-US" altLang="ja-JP" sz="4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800" dirty="0"/>
              <a:t>唾液がたまってむせそうになる。</a:t>
            </a:r>
            <a:endParaRPr lang="en-US" altLang="ja-JP" sz="4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800" dirty="0"/>
              <a:t>でも、そんなことで治療を中断してもらうのも気が引ける・・・。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6147472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03B3CE-5461-4547-9C8D-CAFF4BD38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45</a:t>
            </a:fld>
            <a:endParaRPr kumimoji="1" lang="ja-JP" altLang="en-US" dirty="0"/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ADA340EA-E45F-44F5-B6E4-931F91DFFA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8503" y="3337968"/>
            <a:ext cx="12433500" cy="3609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800" dirty="0"/>
              <a:t>(</a:t>
            </a:r>
            <a:r>
              <a:rPr lang="ja-JP" altLang="en-US" sz="4800" dirty="0"/>
              <a:t>実際の患者さんの話</a:t>
            </a:r>
            <a:r>
              <a:rPr lang="en-US" altLang="ja-JP" sz="4800" dirty="0"/>
              <a:t>)</a:t>
            </a:r>
          </a:p>
          <a:p>
            <a:pPr marL="0" indent="0">
              <a:buNone/>
            </a:pPr>
            <a:r>
              <a:rPr lang="ja-JP" altLang="en-US" sz="4800" dirty="0"/>
              <a:t>終わったのかどうかよくわからない時がある。</a:t>
            </a:r>
            <a:endParaRPr lang="en-US" altLang="ja-JP" sz="4800" dirty="0"/>
          </a:p>
          <a:p>
            <a:pPr marL="0" indent="0">
              <a:buNone/>
            </a:pPr>
            <a:r>
              <a:rPr lang="ja-JP" altLang="en-US" sz="4800" dirty="0"/>
              <a:t>勝手に動いてもいけないだろうし、</a:t>
            </a:r>
            <a:endParaRPr lang="en-US" altLang="ja-JP" sz="4800" dirty="0"/>
          </a:p>
          <a:p>
            <a:pPr marL="0" indent="0">
              <a:buNone/>
            </a:pPr>
            <a:r>
              <a:rPr lang="ja-JP" altLang="en-US" sz="4800" dirty="0"/>
              <a:t>ちょっと困る。</a:t>
            </a:r>
            <a:endParaRPr lang="en-US" altLang="ja-JP" sz="4800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AE78816-FB64-42C4-A3AA-49E655A8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56" y="531563"/>
            <a:ext cx="12433500" cy="1988038"/>
          </a:xfrm>
        </p:spPr>
        <p:txBody>
          <a:bodyPr>
            <a:normAutofit/>
          </a:bodyPr>
          <a:lstStyle/>
          <a:p>
            <a:r>
              <a:rPr kumimoji="1" lang="en-US" altLang="ja-JP" sz="5000" dirty="0"/>
              <a:t> </a:t>
            </a:r>
            <a:r>
              <a:rPr kumimoji="1" lang="ja-JP" altLang="en-US" sz="5000" dirty="0"/>
              <a:t> 患者さんの本音</a:t>
            </a:r>
          </a:p>
        </p:txBody>
      </p:sp>
    </p:spTree>
    <p:extLst>
      <p:ext uri="{BB962C8B-B14F-4D97-AF65-F5344CB8AC3E}">
        <p14:creationId xmlns:p14="http://schemas.microsoft.com/office/powerpoint/2010/main" val="20028634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67F3A-3CA6-4B94-B773-3149BA2C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ACDC8-FB81-46CF-B315-670EA3FD8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46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28EF60-3C7D-4DDB-BBAC-9129162AED72}"/>
              </a:ext>
            </a:extLst>
          </p:cNvPr>
          <p:cNvSpPr txBox="1">
            <a:spLocks/>
          </p:cNvSpPr>
          <p:nvPr/>
        </p:nvSpPr>
        <p:spPr>
          <a:xfrm>
            <a:off x="1501769" y="3682154"/>
            <a:ext cx="10617742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5400" b="1" dirty="0">
                <a:solidFill>
                  <a:schemeClr val="accent1"/>
                </a:solidFill>
              </a:rPr>
              <a:t>→ 受け身にならざるを得ない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1D6F83-15C2-4BA5-9413-068B1CE7A6FF}"/>
              </a:ext>
            </a:extLst>
          </p:cNvPr>
          <p:cNvSpPr/>
          <p:nvPr/>
        </p:nvSpPr>
        <p:spPr>
          <a:xfrm>
            <a:off x="1132562" y="2414524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/>
              <a:t>治療中の患者さんは・・・</a:t>
            </a:r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584523F9-C4DC-401B-A5FB-9469E1E5A7C6}"/>
              </a:ext>
            </a:extLst>
          </p:cNvPr>
          <p:cNvSpPr txBox="1">
            <a:spLocks/>
          </p:cNvSpPr>
          <p:nvPr/>
        </p:nvSpPr>
        <p:spPr>
          <a:xfrm>
            <a:off x="1824131" y="5463614"/>
            <a:ext cx="10066149" cy="2811151"/>
          </a:xfrm>
          <a:prstGeom prst="rect">
            <a:avLst/>
          </a:prstGeom>
          <a:solidFill>
            <a:srgbClr val="0099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5400" b="1" dirty="0">
                <a:solidFill>
                  <a:schemeClr val="bg1"/>
                </a:solidFill>
              </a:rPr>
              <a:t>良い治療となるよう</a:t>
            </a:r>
            <a:endParaRPr lang="en-US" altLang="ja-JP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ja-JP" altLang="en-US" sz="5400" b="1" dirty="0">
                <a:solidFill>
                  <a:schemeClr val="bg1"/>
                </a:solidFill>
              </a:rPr>
              <a:t>誘導する必要がある</a:t>
            </a:r>
          </a:p>
        </p:txBody>
      </p:sp>
    </p:spTree>
    <p:extLst>
      <p:ext uri="{BB962C8B-B14F-4D97-AF65-F5344CB8AC3E}">
        <p14:creationId xmlns:p14="http://schemas.microsoft.com/office/powerpoint/2010/main" val="15054508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67F3A-3CA6-4B94-B773-3149BA2C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ACDC8-FB81-46CF-B315-670EA3FD8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47</a:t>
            </a:fld>
            <a:endParaRPr kumimoji="1" lang="ja-JP" altLang="en-US" dirty="0"/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741ACEEB-D295-45DC-BE15-7492F734D366}"/>
              </a:ext>
            </a:extLst>
          </p:cNvPr>
          <p:cNvSpPr txBox="1">
            <a:spLocks/>
          </p:cNvSpPr>
          <p:nvPr/>
        </p:nvSpPr>
        <p:spPr>
          <a:xfrm>
            <a:off x="1824131" y="2355761"/>
            <a:ext cx="10066149" cy="2811151"/>
          </a:xfrm>
          <a:prstGeom prst="rect">
            <a:avLst/>
          </a:prstGeom>
          <a:solidFill>
            <a:srgbClr val="0099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5400" b="1" dirty="0">
                <a:solidFill>
                  <a:schemeClr val="bg1"/>
                </a:solidFill>
              </a:rPr>
              <a:t>良い治療となるよう</a:t>
            </a:r>
            <a:endParaRPr lang="en-US" altLang="ja-JP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ja-JP" altLang="en-US" sz="5400" b="1" dirty="0">
                <a:solidFill>
                  <a:schemeClr val="bg1"/>
                </a:solidFill>
              </a:rPr>
              <a:t>誘導する必要がある</a:t>
            </a:r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8A452DCB-3DB6-4128-A0E3-04FEEFC734C5}"/>
              </a:ext>
            </a:extLst>
          </p:cNvPr>
          <p:cNvSpPr txBox="1">
            <a:spLocks/>
          </p:cNvSpPr>
          <p:nvPr/>
        </p:nvSpPr>
        <p:spPr>
          <a:xfrm>
            <a:off x="1824131" y="5648345"/>
            <a:ext cx="10947416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500" dirty="0"/>
              <a:t>①　どんなことで不快になるのか？</a:t>
            </a:r>
            <a:endParaRPr lang="en-US" altLang="ja-JP" sz="4500" dirty="0"/>
          </a:p>
          <a:p>
            <a:pPr marL="0" indent="0">
              <a:buNone/>
            </a:pPr>
            <a:r>
              <a:rPr lang="ja-JP" altLang="en-US" sz="4500" dirty="0"/>
              <a:t>　　患者さんの立場になって想像する</a:t>
            </a:r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C6D217C2-4320-47E8-A99D-1AAE5B1946A0}"/>
              </a:ext>
            </a:extLst>
          </p:cNvPr>
          <p:cNvSpPr txBox="1">
            <a:spLocks/>
          </p:cNvSpPr>
          <p:nvPr/>
        </p:nvSpPr>
        <p:spPr>
          <a:xfrm>
            <a:off x="1824131" y="6985818"/>
            <a:ext cx="10947416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500" dirty="0"/>
              <a:t>②　表面に現れるしぐさを見逃さない</a:t>
            </a:r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EAA9577D-0803-4D2F-880A-DA084C2EEFE3}"/>
              </a:ext>
            </a:extLst>
          </p:cNvPr>
          <p:cNvSpPr txBox="1">
            <a:spLocks/>
          </p:cNvSpPr>
          <p:nvPr/>
        </p:nvSpPr>
        <p:spPr>
          <a:xfrm>
            <a:off x="1824132" y="8195583"/>
            <a:ext cx="10947416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500" dirty="0"/>
              <a:t>③　応対法は医院で決めるのが望ましい</a:t>
            </a:r>
          </a:p>
        </p:txBody>
      </p:sp>
    </p:spTree>
    <p:extLst>
      <p:ext uri="{BB962C8B-B14F-4D97-AF65-F5344CB8AC3E}">
        <p14:creationId xmlns:p14="http://schemas.microsoft.com/office/powerpoint/2010/main" val="33035958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ACDC8-FB81-46CF-B315-670EA3FD8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48</a:t>
            </a:fld>
            <a:endParaRPr kumimoji="1"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E921C66-1698-40EC-99C3-DD04EF79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367723"/>
            <a:ext cx="11828683" cy="1988038"/>
          </a:xfrm>
        </p:spPr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50EC0D84-8911-489D-9665-01ACBC0C51FC}"/>
              </a:ext>
            </a:extLst>
          </p:cNvPr>
          <p:cNvSpPr txBox="1">
            <a:spLocks/>
          </p:cNvSpPr>
          <p:nvPr/>
        </p:nvSpPr>
        <p:spPr>
          <a:xfrm>
            <a:off x="942864" y="2355761"/>
            <a:ext cx="11828683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患者さんが不快に感じることをぬぐい去れば</a:t>
            </a:r>
          </a:p>
        </p:txBody>
      </p:sp>
      <p:sp>
        <p:nvSpPr>
          <p:cNvPr id="12" name="テキスト プレースホルダー 4">
            <a:extLst>
              <a:ext uri="{FF2B5EF4-FFF2-40B4-BE49-F238E27FC236}">
                <a16:creationId xmlns:a16="http://schemas.microsoft.com/office/drawing/2014/main" id="{58DD7BA5-C536-4449-90B5-FA7DDEDF7C82}"/>
              </a:ext>
            </a:extLst>
          </p:cNvPr>
          <p:cNvSpPr txBox="1">
            <a:spLocks/>
          </p:cNvSpPr>
          <p:nvPr/>
        </p:nvSpPr>
        <p:spPr>
          <a:xfrm>
            <a:off x="1026795" y="3694370"/>
            <a:ext cx="11660822" cy="1448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000" dirty="0">
                <a:solidFill>
                  <a:schemeClr val="accent1"/>
                </a:solidFill>
              </a:rPr>
              <a:t>安心から信頼の度合いが増す</a:t>
            </a:r>
          </a:p>
        </p:txBody>
      </p:sp>
    </p:spTree>
    <p:extLst>
      <p:ext uri="{BB962C8B-B14F-4D97-AF65-F5344CB8AC3E}">
        <p14:creationId xmlns:p14="http://schemas.microsoft.com/office/powerpoint/2010/main" val="9600099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ACDC8-FB81-46CF-B315-670EA3FD8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49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750D43-9AA4-4300-9372-B9A3B10AD708}"/>
              </a:ext>
            </a:extLst>
          </p:cNvPr>
          <p:cNvSpPr txBox="1">
            <a:spLocks/>
          </p:cNvSpPr>
          <p:nvPr/>
        </p:nvSpPr>
        <p:spPr>
          <a:xfrm>
            <a:off x="1068760" y="4114843"/>
            <a:ext cx="11660822" cy="20557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000" dirty="0">
                <a:solidFill>
                  <a:schemeClr val="accent1"/>
                </a:solidFill>
              </a:rPr>
              <a:t>患者さんが本音を</a:t>
            </a:r>
            <a:endParaRPr lang="en-US" altLang="ja-JP" sz="60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ja-JP" altLang="en-US" sz="6000" dirty="0">
                <a:solidFill>
                  <a:schemeClr val="accent1"/>
                </a:solidFill>
              </a:rPr>
              <a:t>ドンドン語ってくれる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E921C66-1698-40EC-99C3-DD04EF79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367723"/>
            <a:ext cx="11828683" cy="1988038"/>
          </a:xfrm>
        </p:spPr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6BC7D7A6-8152-4703-ABE7-596BAB4BB2CD}"/>
              </a:ext>
            </a:extLst>
          </p:cNvPr>
          <p:cNvSpPr txBox="1">
            <a:spLocks/>
          </p:cNvSpPr>
          <p:nvPr/>
        </p:nvSpPr>
        <p:spPr>
          <a:xfrm>
            <a:off x="682614" y="2355761"/>
            <a:ext cx="12687618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800" dirty="0"/>
              <a:t>信頼の度合いが増せば</a:t>
            </a:r>
          </a:p>
        </p:txBody>
      </p:sp>
    </p:spTree>
    <p:extLst>
      <p:ext uri="{BB962C8B-B14F-4D97-AF65-F5344CB8AC3E}">
        <p14:creationId xmlns:p14="http://schemas.microsoft.com/office/powerpoint/2010/main" val="215193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6745B7-7057-45AA-ACA2-451A639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C026D3-DE9E-4FC2-AE9A-4B190601EE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0726" y="3022767"/>
            <a:ext cx="11265573" cy="60462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5400" dirty="0"/>
              <a:t>これから、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/>
              <a:t>このヘアサロンで起こる</a:t>
            </a:r>
            <a:endParaRPr lang="en-US" altLang="ja-JP" sz="5400" dirty="0"/>
          </a:p>
          <a:p>
            <a:pPr marL="0" indent="0" algn="ctr">
              <a:buNone/>
            </a:pPr>
            <a:r>
              <a:rPr lang="en-US" altLang="ja-JP" sz="5400" dirty="0">
                <a:solidFill>
                  <a:schemeClr val="accent1"/>
                </a:solidFill>
              </a:rPr>
              <a:t>4</a:t>
            </a:r>
            <a:r>
              <a:rPr lang="ja-JP" altLang="en-US" sz="5400" dirty="0" err="1">
                <a:solidFill>
                  <a:schemeClr val="accent1"/>
                </a:solidFill>
              </a:rPr>
              <a:t>つの</a:t>
            </a:r>
            <a:r>
              <a:rPr lang="ja-JP" altLang="en-US" sz="5400" dirty="0">
                <a:solidFill>
                  <a:schemeClr val="accent1"/>
                </a:solidFill>
              </a:rPr>
              <a:t>出来事</a:t>
            </a:r>
            <a:r>
              <a:rPr lang="ja-JP" altLang="en-US" sz="5400" dirty="0"/>
              <a:t>を紹介します。</a:t>
            </a:r>
            <a:endParaRPr lang="en-US" altLang="ja-JP" sz="5400" dirty="0"/>
          </a:p>
          <a:p>
            <a:pPr marL="0" indent="0" algn="ctr">
              <a:buNone/>
            </a:pPr>
            <a:r>
              <a:rPr kumimoji="1" lang="ja-JP" altLang="en-US" sz="5400" dirty="0"/>
              <a:t>それぞれに対して</a:t>
            </a:r>
            <a:endParaRPr kumimoji="1" lang="en-US" altLang="ja-JP" sz="5400" dirty="0"/>
          </a:p>
          <a:p>
            <a:pPr marL="0" indent="0" algn="ctr">
              <a:buNone/>
            </a:pPr>
            <a:r>
              <a:rPr kumimoji="1" lang="ja-JP" altLang="en-US" sz="5400" dirty="0">
                <a:solidFill>
                  <a:schemeClr val="accent1"/>
                </a:solidFill>
              </a:rPr>
              <a:t>不快に感じること </a:t>
            </a:r>
            <a:r>
              <a:rPr kumimoji="1" lang="ja-JP" altLang="en-US" sz="5400" dirty="0"/>
              <a:t>や</a:t>
            </a:r>
            <a:r>
              <a:rPr kumimoji="1" lang="ja-JP" altLang="en-US" sz="5400" dirty="0">
                <a:solidFill>
                  <a:schemeClr val="accent1"/>
                </a:solidFill>
              </a:rPr>
              <a:t> なぜ？</a:t>
            </a:r>
            <a:endParaRPr kumimoji="1" lang="en-US" altLang="ja-JP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kumimoji="1" lang="ja-JP" altLang="en-US" sz="5400" dirty="0"/>
              <a:t>と思うことを書き出してください。</a:t>
            </a:r>
            <a:endParaRPr kumimoji="1" lang="en-US" altLang="ja-JP" sz="5400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B768F9B-32F7-436D-AA0D-9276CA9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7495281" cy="1490856"/>
          </a:xfrm>
        </p:spPr>
        <p:txBody>
          <a:bodyPr/>
          <a:lstStyle/>
          <a:p>
            <a:r>
              <a:rPr lang="ja-JP" altLang="en-US" dirty="0"/>
              <a:t>想像し</a:t>
            </a:r>
            <a:r>
              <a:rPr kumimoji="1" lang="ja-JP" altLang="en-US" dirty="0"/>
              <a:t>てみましょう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BB3548-0C8F-4752-B4C5-D8243C396E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/>
              <a:t>Work</a:t>
            </a:r>
            <a:r>
              <a:rPr kumimoji="1" lang="ja-JP" altLang="en-US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2881265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ACDC8-FB81-46CF-B315-670EA3FD8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50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750D43-9AA4-4300-9372-B9A3B10AD708}"/>
              </a:ext>
            </a:extLst>
          </p:cNvPr>
          <p:cNvSpPr txBox="1">
            <a:spLocks/>
          </p:cNvSpPr>
          <p:nvPr/>
        </p:nvSpPr>
        <p:spPr>
          <a:xfrm>
            <a:off x="1068760" y="4114843"/>
            <a:ext cx="11660822" cy="20557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000" dirty="0">
                <a:solidFill>
                  <a:schemeClr val="accent1"/>
                </a:solidFill>
              </a:rPr>
              <a:t>患者さんが本音を</a:t>
            </a:r>
            <a:endParaRPr lang="en-US" altLang="ja-JP" sz="60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ja-JP" altLang="en-US" sz="6000" dirty="0">
                <a:solidFill>
                  <a:schemeClr val="accent1"/>
                </a:solidFill>
              </a:rPr>
              <a:t>ドンドン語ってくれる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E921C66-1698-40EC-99C3-DD04EF79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66" y="367723"/>
            <a:ext cx="11828683" cy="1988038"/>
          </a:xfrm>
        </p:spPr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A682EFB-41E9-41A2-B312-42F6D1A3E795}"/>
              </a:ext>
            </a:extLst>
          </p:cNvPr>
          <p:cNvSpPr txBox="1"/>
          <p:nvPr/>
        </p:nvSpPr>
        <p:spPr>
          <a:xfrm>
            <a:off x="1068760" y="7055722"/>
            <a:ext cx="11744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歯医者通いが不安・恐怖から</a:t>
            </a:r>
            <a:endParaRPr kumimoji="1" lang="en-US" altLang="ja-JP" sz="60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楽しみに変わる</a:t>
            </a:r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6BC7D7A6-8152-4703-ABE7-596BAB4BB2CD}"/>
              </a:ext>
            </a:extLst>
          </p:cNvPr>
          <p:cNvSpPr txBox="1">
            <a:spLocks/>
          </p:cNvSpPr>
          <p:nvPr/>
        </p:nvSpPr>
        <p:spPr>
          <a:xfrm>
            <a:off x="682614" y="2355761"/>
            <a:ext cx="12687618" cy="1337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240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800" dirty="0"/>
              <a:t>信頼の度合いが増せば</a:t>
            </a:r>
          </a:p>
        </p:txBody>
      </p:sp>
    </p:spTree>
    <p:extLst>
      <p:ext uri="{BB962C8B-B14F-4D97-AF65-F5344CB8AC3E}">
        <p14:creationId xmlns:p14="http://schemas.microsoft.com/office/powerpoint/2010/main" val="20168123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1DDA6FB5-A1F1-46BF-B68F-D8878F742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2" y="2570790"/>
            <a:ext cx="12488588" cy="4895858"/>
          </a:xfrm>
        </p:spPr>
        <p:txBody>
          <a:bodyPr>
            <a:noAutofit/>
          </a:bodyPr>
          <a:lstStyle/>
          <a:p>
            <a:r>
              <a:rPr kumimoji="1" lang="ja-JP" altLang="en-US" sz="6000" b="1" dirty="0"/>
              <a:t>お疲れさま</a:t>
            </a:r>
            <a:r>
              <a:rPr kumimoji="1" lang="ja-JP" altLang="en-US" sz="6000" b="1" dirty="0" err="1"/>
              <a:t>で</a:t>
            </a:r>
            <a:r>
              <a:rPr kumimoji="1" lang="ja-JP" altLang="en-US" sz="6000" b="1" dirty="0"/>
              <a:t>した！</a:t>
            </a:r>
            <a:br>
              <a:rPr kumimoji="1" lang="en-US" altLang="ja-JP" sz="6000" b="1" dirty="0"/>
            </a:br>
            <a:br>
              <a:rPr kumimoji="1" lang="en-US" altLang="ja-JP" sz="6000" b="1" dirty="0"/>
            </a:br>
            <a:r>
              <a:rPr kumimoji="1" lang="ja-JP" altLang="en-US" sz="6000" b="1" dirty="0"/>
              <a:t>今日のミーティングでの気付きを</a:t>
            </a:r>
            <a:br>
              <a:rPr kumimoji="1" lang="en-US" altLang="ja-JP" sz="6000" b="1" dirty="0"/>
            </a:br>
            <a:r>
              <a:rPr kumimoji="1" lang="ja-JP" altLang="en-US" sz="6000" b="1" dirty="0"/>
              <a:t>レジュメに記入してください。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04091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B1859C-35D4-4661-8F66-D4A2CAAFF6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35711" y="3786096"/>
            <a:ext cx="6812049" cy="550366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椅子に案内されたけど</a:t>
            </a:r>
            <a:endParaRPr lang="en-US" altLang="ja-JP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もう</a:t>
            </a:r>
            <a:r>
              <a:rPr lang="en-US" altLang="ja-JP" sz="4000" dirty="0"/>
              <a:t>10</a:t>
            </a:r>
            <a:r>
              <a:rPr lang="ja-JP" altLang="en-US" sz="4000" dirty="0"/>
              <a:t>分も放置されたまま・・・</a:t>
            </a:r>
            <a:endParaRPr lang="en-US" altLang="ja-JP" sz="4000" dirty="0"/>
          </a:p>
        </p:txBody>
      </p:sp>
      <p:sp>
        <p:nvSpPr>
          <p:cNvPr id="10" name="タイトル 3">
            <a:extLst>
              <a:ext uri="{FF2B5EF4-FFF2-40B4-BE49-F238E27FC236}">
                <a16:creationId xmlns:a16="http://schemas.microsoft.com/office/drawing/2014/main" id="{EE3958B2-16F0-402A-8174-660DCE69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7495281" cy="1490856"/>
          </a:xfrm>
        </p:spPr>
        <p:txBody>
          <a:bodyPr>
            <a:noAutofit/>
          </a:bodyPr>
          <a:lstStyle/>
          <a:p>
            <a:r>
              <a:rPr lang="ja-JP" altLang="en-US" dirty="0"/>
              <a:t>不快に感じること</a:t>
            </a:r>
            <a:endParaRPr kumimoji="1" lang="ja-JP" altLang="en-US" dirty="0"/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C39BA0F3-1477-4363-A350-03A4839DC43D}"/>
              </a:ext>
            </a:extLst>
          </p:cNvPr>
          <p:cNvSpPr txBox="1">
            <a:spLocks/>
          </p:cNvSpPr>
          <p:nvPr/>
        </p:nvSpPr>
        <p:spPr>
          <a:xfrm>
            <a:off x="1110726" y="630282"/>
            <a:ext cx="3221431" cy="1212850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0" rIns="91440" bIns="72000" rtlCol="0">
            <a:noAutofit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kumimoji="1"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b="1" dirty="0">
                <a:solidFill>
                  <a:schemeClr val="bg1"/>
                </a:solidFill>
                <a:latin typeface="+mj-ea"/>
                <a:ea typeface="+mj-ea"/>
              </a:rPr>
              <a:t>Work</a:t>
            </a:r>
            <a:r>
              <a:rPr lang="ja-JP" altLang="en-US" sz="6000" b="1" dirty="0">
                <a:solidFill>
                  <a:schemeClr val="bg1"/>
                </a:solidFill>
                <a:latin typeface="+mj-ea"/>
                <a:ea typeface="+mj-ea"/>
              </a:rPr>
              <a:t>①</a:t>
            </a:r>
          </a:p>
        </p:txBody>
      </p:sp>
      <p:sp>
        <p:nvSpPr>
          <p:cNvPr id="16" name="テキスト プレースホルダー 4">
            <a:extLst>
              <a:ext uri="{FF2B5EF4-FFF2-40B4-BE49-F238E27FC236}">
                <a16:creationId xmlns:a16="http://schemas.microsoft.com/office/drawing/2014/main" id="{1F5E024D-34CF-4264-B301-C3D6CD0F84E2}"/>
              </a:ext>
            </a:extLst>
          </p:cNvPr>
          <p:cNvSpPr txBox="1">
            <a:spLocks/>
          </p:cNvSpPr>
          <p:nvPr/>
        </p:nvSpPr>
        <p:spPr>
          <a:xfrm>
            <a:off x="1110725" y="1954547"/>
            <a:ext cx="11660821" cy="15882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4500" dirty="0"/>
              <a:t>出来事 ①　予約時間に来たけれど</a:t>
            </a:r>
            <a:endParaRPr lang="en-US" altLang="ja-JP" sz="45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926FC69-091F-41DA-A254-3894253A8E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27236" b="4972"/>
          <a:stretch/>
        </p:blipFill>
        <p:spPr>
          <a:xfrm>
            <a:off x="1110725" y="3295436"/>
            <a:ext cx="5130055" cy="458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0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B1859C-35D4-4661-8F66-D4A2CAAFF6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8669" y="3203321"/>
            <a:ext cx="7386811" cy="5579732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店「○○っていう映画、観た</a:t>
            </a:r>
            <a:endParaRPr lang="en-US" altLang="ja-JP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 err="1"/>
              <a:t>んですが</a:t>
            </a:r>
            <a:r>
              <a:rPr lang="ja-JP" altLang="en-US" sz="4000" dirty="0"/>
              <a:t>面白かったですよ！」</a:t>
            </a:r>
            <a:endParaRPr lang="en-US" altLang="ja-JP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私「・・・そうですか・・・」</a:t>
            </a:r>
            <a:endParaRPr lang="en-US" altLang="ja-JP" sz="4000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店「おススメですよ～！」</a:t>
            </a:r>
            <a:endParaRPr lang="en-US" altLang="ja-JP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私「・・・はい・・・　　」</a:t>
            </a:r>
            <a:endParaRPr lang="en-US" altLang="ja-JP" sz="4000" dirty="0">
              <a:solidFill>
                <a:schemeClr val="accent1"/>
              </a:solidFill>
            </a:endParaRPr>
          </a:p>
        </p:txBody>
      </p:sp>
      <p:pic>
        <p:nvPicPr>
          <p:cNvPr id="15" name="図プレースホルダー 14">
            <a:extLst>
              <a:ext uri="{FF2B5EF4-FFF2-40B4-BE49-F238E27FC236}">
                <a16:creationId xmlns:a16="http://schemas.microsoft.com/office/drawing/2014/main" id="{464A3CC3-8F89-4A50-93A3-39EAF46352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659" y="3203321"/>
            <a:ext cx="4126494" cy="6184909"/>
          </a:xfrm>
        </p:spPr>
      </p:pic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C39BA0F3-1477-4363-A350-03A4839DC43D}"/>
              </a:ext>
            </a:extLst>
          </p:cNvPr>
          <p:cNvSpPr txBox="1">
            <a:spLocks/>
          </p:cNvSpPr>
          <p:nvPr/>
        </p:nvSpPr>
        <p:spPr>
          <a:xfrm>
            <a:off x="1110726" y="630282"/>
            <a:ext cx="3221431" cy="1212850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0" rIns="91440" bIns="45720" rtlCol="0">
            <a:noAutofit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kumimoji="1"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b="1" dirty="0">
                <a:solidFill>
                  <a:schemeClr val="bg1"/>
                </a:solidFill>
                <a:latin typeface="+mj-ea"/>
                <a:ea typeface="+mj-ea"/>
              </a:rPr>
              <a:t>Work</a:t>
            </a:r>
            <a:r>
              <a:rPr lang="ja-JP" altLang="en-US" sz="6000" b="1" dirty="0">
                <a:solidFill>
                  <a:schemeClr val="bg1"/>
                </a:solidFill>
                <a:latin typeface="+mj-ea"/>
                <a:ea typeface="+mj-ea"/>
              </a:rPr>
              <a:t>①</a:t>
            </a:r>
          </a:p>
        </p:txBody>
      </p:sp>
      <p:sp>
        <p:nvSpPr>
          <p:cNvPr id="16" name="テキスト プレースホルダー 4">
            <a:extLst>
              <a:ext uri="{FF2B5EF4-FFF2-40B4-BE49-F238E27FC236}">
                <a16:creationId xmlns:a16="http://schemas.microsoft.com/office/drawing/2014/main" id="{1F5E024D-34CF-4264-B301-C3D6CD0F84E2}"/>
              </a:ext>
            </a:extLst>
          </p:cNvPr>
          <p:cNvSpPr txBox="1">
            <a:spLocks/>
          </p:cNvSpPr>
          <p:nvPr/>
        </p:nvSpPr>
        <p:spPr>
          <a:xfrm>
            <a:off x="1110725" y="1954547"/>
            <a:ext cx="11660821" cy="15882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4500" dirty="0"/>
              <a:t>出来事 ②　お店の人との会話</a:t>
            </a:r>
            <a:endParaRPr lang="en-US" altLang="ja-JP" sz="4500" dirty="0"/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A8D036F8-0CEF-4A75-9D1F-5AD487CD0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7495281" cy="1490856"/>
          </a:xfrm>
        </p:spPr>
        <p:txBody>
          <a:bodyPr>
            <a:noAutofit/>
          </a:bodyPr>
          <a:lstStyle/>
          <a:p>
            <a:r>
              <a:rPr lang="ja-JP" altLang="en-US" dirty="0"/>
              <a:t>不快に感じること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153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B1859C-35D4-4661-8F66-D4A2CAAFF6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96362" y="3181333"/>
            <a:ext cx="5582753" cy="399957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シャンプーの時に顔にタオルをかけてもらった・・・</a:t>
            </a:r>
            <a:endParaRPr lang="en-US" altLang="ja-JP" sz="4000" dirty="0"/>
          </a:p>
        </p:txBody>
      </p:sp>
      <p:pic>
        <p:nvPicPr>
          <p:cNvPr id="15" name="図プレースホルダー 14">
            <a:extLst>
              <a:ext uri="{FF2B5EF4-FFF2-40B4-BE49-F238E27FC236}">
                <a16:creationId xmlns:a16="http://schemas.microsoft.com/office/drawing/2014/main" id="{464A3CC3-8F89-4A50-93A3-39EAF46352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02" y="3181333"/>
            <a:ext cx="6535710" cy="4901783"/>
          </a:xfrm>
        </p:spPr>
      </p:pic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C39BA0F3-1477-4363-A350-03A4839DC43D}"/>
              </a:ext>
            </a:extLst>
          </p:cNvPr>
          <p:cNvSpPr txBox="1">
            <a:spLocks/>
          </p:cNvSpPr>
          <p:nvPr/>
        </p:nvSpPr>
        <p:spPr>
          <a:xfrm>
            <a:off x="1110726" y="630282"/>
            <a:ext cx="3221431" cy="1212850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0" rIns="91440" bIns="45720" rtlCol="0">
            <a:noAutofit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kumimoji="1"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b="1" dirty="0">
                <a:solidFill>
                  <a:schemeClr val="bg1"/>
                </a:solidFill>
                <a:latin typeface="+mj-ea"/>
                <a:ea typeface="+mj-ea"/>
              </a:rPr>
              <a:t>Work</a:t>
            </a:r>
            <a:r>
              <a:rPr lang="ja-JP" altLang="en-US" sz="6000" b="1" dirty="0">
                <a:solidFill>
                  <a:schemeClr val="bg1"/>
                </a:solidFill>
                <a:latin typeface="+mj-ea"/>
                <a:ea typeface="+mj-ea"/>
              </a:rPr>
              <a:t>①</a:t>
            </a:r>
          </a:p>
        </p:txBody>
      </p:sp>
      <p:sp>
        <p:nvSpPr>
          <p:cNvPr id="16" name="テキスト プレースホルダー 4">
            <a:extLst>
              <a:ext uri="{FF2B5EF4-FFF2-40B4-BE49-F238E27FC236}">
                <a16:creationId xmlns:a16="http://schemas.microsoft.com/office/drawing/2014/main" id="{1F5E024D-34CF-4264-B301-C3D6CD0F84E2}"/>
              </a:ext>
            </a:extLst>
          </p:cNvPr>
          <p:cNvSpPr txBox="1">
            <a:spLocks/>
          </p:cNvSpPr>
          <p:nvPr/>
        </p:nvSpPr>
        <p:spPr>
          <a:xfrm>
            <a:off x="1110725" y="1954547"/>
            <a:ext cx="11660821" cy="15882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4500" dirty="0"/>
              <a:t>出来事 ③　シャンプー時のタオル</a:t>
            </a:r>
            <a:endParaRPr lang="en-US" altLang="ja-JP" sz="4500" dirty="0"/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93C3F2AF-BC36-49CA-A206-1F3222BE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7495281" cy="1490856"/>
          </a:xfrm>
        </p:spPr>
        <p:txBody>
          <a:bodyPr>
            <a:noAutofit/>
          </a:bodyPr>
          <a:lstStyle/>
          <a:p>
            <a:r>
              <a:rPr lang="ja-JP" altLang="en-US" dirty="0"/>
              <a:t>不快に感じること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993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DFB556-7D18-4129-9F6A-2FC7B7268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86DF-49CB-4104-9278-49D363CD3217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B1859C-35D4-4661-8F66-D4A2CAAFF6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38855" y="3114554"/>
            <a:ext cx="7447072" cy="5311766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/>
              <a:t>店「ヘッドスパを始めたんですが、いかがですか？」</a:t>
            </a:r>
            <a:endParaRPr lang="en-US" altLang="ja-JP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私「・・・」</a:t>
            </a:r>
            <a:endParaRPr lang="en-US" altLang="ja-JP" sz="4000" dirty="0">
              <a:solidFill>
                <a:schemeClr val="accent1"/>
              </a:solidFill>
            </a:endParaRPr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C39BA0F3-1477-4363-A350-03A4839DC43D}"/>
              </a:ext>
            </a:extLst>
          </p:cNvPr>
          <p:cNvSpPr txBox="1">
            <a:spLocks/>
          </p:cNvSpPr>
          <p:nvPr/>
        </p:nvSpPr>
        <p:spPr>
          <a:xfrm>
            <a:off x="1110726" y="630282"/>
            <a:ext cx="3221431" cy="1212850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0" rIns="91440" bIns="45720" rtlCol="0">
            <a:noAutofit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kumimoji="1"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b="1" dirty="0">
                <a:solidFill>
                  <a:schemeClr val="bg1"/>
                </a:solidFill>
                <a:latin typeface="+mj-ea"/>
                <a:ea typeface="+mj-ea"/>
              </a:rPr>
              <a:t>Work</a:t>
            </a:r>
            <a:r>
              <a:rPr lang="ja-JP" altLang="en-US" sz="6000" b="1" dirty="0">
                <a:solidFill>
                  <a:schemeClr val="bg1"/>
                </a:solidFill>
                <a:latin typeface="+mj-ea"/>
                <a:ea typeface="+mj-ea"/>
              </a:rPr>
              <a:t>①</a:t>
            </a:r>
          </a:p>
        </p:txBody>
      </p:sp>
      <p:sp>
        <p:nvSpPr>
          <p:cNvPr id="16" name="テキスト プレースホルダー 4">
            <a:extLst>
              <a:ext uri="{FF2B5EF4-FFF2-40B4-BE49-F238E27FC236}">
                <a16:creationId xmlns:a16="http://schemas.microsoft.com/office/drawing/2014/main" id="{1F5E024D-34CF-4264-B301-C3D6CD0F84E2}"/>
              </a:ext>
            </a:extLst>
          </p:cNvPr>
          <p:cNvSpPr txBox="1">
            <a:spLocks/>
          </p:cNvSpPr>
          <p:nvPr/>
        </p:nvSpPr>
        <p:spPr>
          <a:xfrm>
            <a:off x="1110725" y="1954547"/>
            <a:ext cx="11492961" cy="15882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856" indent="-342856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1421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4500" dirty="0"/>
              <a:t>出来事 ④　スタッフのおすすめ商品</a:t>
            </a:r>
            <a:endParaRPr lang="en-US" altLang="ja-JP" sz="4500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5DBED1E-B93C-4CF7-B10D-F78C6D80B261}"/>
              </a:ext>
            </a:extLst>
          </p:cNvPr>
          <p:cNvGrpSpPr/>
          <p:nvPr/>
        </p:nvGrpSpPr>
        <p:grpSpPr>
          <a:xfrm>
            <a:off x="1110726" y="3114554"/>
            <a:ext cx="4705458" cy="6475063"/>
            <a:chOff x="1110726" y="3114554"/>
            <a:chExt cx="4705458" cy="6475063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7E6ECBE-2B0A-446B-8589-ABAE6C121CDE}"/>
                </a:ext>
              </a:extLst>
            </p:cNvPr>
            <p:cNvSpPr/>
            <p:nvPr/>
          </p:nvSpPr>
          <p:spPr>
            <a:xfrm>
              <a:off x="1110726" y="3114554"/>
              <a:ext cx="4705458" cy="6475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2EF933FE-8662-4E99-B2BA-ACD2DA218D56}"/>
                </a:ext>
              </a:extLst>
            </p:cNvPr>
            <p:cNvSpPr txBox="1"/>
            <p:nvPr/>
          </p:nvSpPr>
          <p:spPr>
            <a:xfrm>
              <a:off x="1685668" y="4162584"/>
              <a:ext cx="3642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b="1" dirty="0">
                  <a:solidFill>
                    <a:schemeClr val="accent4">
                      <a:lumMod val="50000"/>
                    </a:schemeClr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極上ヘッドスパ</a:t>
              </a:r>
            </a:p>
          </p:txBody>
        </p:sp>
        <p:pic>
          <p:nvPicPr>
            <p:cNvPr id="1026" name="Picture 2" descr="人物 女性 女 白 白背景 白バック 明るい ヘアケア ヘッドスパ 美しい 髪 髪の毛 頭皮マッサージ 頭皮ケア 頭皮 健康 美容 腕 手技 スカルプケア ヘアエステ マッサージ 若い 日本人 東洋人 屋内 室内 ホームエステ エステ リラックス リラクゼーション ２人 プロフェッショナルケア エステティシャン 地肌 施術 手 美肌 微笑み 笑顔 mdjf001">
              <a:extLst>
                <a:ext uri="{FF2B5EF4-FFF2-40B4-BE49-F238E27FC236}">
                  <a16:creationId xmlns:a16="http://schemas.microsoft.com/office/drawing/2014/main" id="{B90F0ACB-4D1E-4203-B870-E09AD0445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0861" y="4911522"/>
              <a:ext cx="3668705" cy="2445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4475520-B9DB-4ABB-AC9F-4D626DB6BE85}"/>
                </a:ext>
              </a:extLst>
            </p:cNvPr>
            <p:cNvSpPr txBox="1"/>
            <p:nvPr/>
          </p:nvSpPr>
          <p:spPr>
            <a:xfrm>
              <a:off x="1685668" y="8375032"/>
              <a:ext cx="364261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solidFill>
                    <a:schemeClr val="accent4">
                      <a:lumMod val="50000"/>
                    </a:schemeClr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頭皮から</a:t>
              </a:r>
              <a:endParaRPr kumimoji="1" lang="en-US" altLang="ja-JP" sz="2800" b="1" dirty="0">
                <a:solidFill>
                  <a:schemeClr val="accent4">
                    <a:lumMod val="50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pPr algn="ctr"/>
              <a:r>
                <a:rPr kumimoji="1" lang="ja-JP" altLang="en-US" sz="2800" b="1" dirty="0">
                  <a:solidFill>
                    <a:schemeClr val="accent4">
                      <a:lumMod val="50000"/>
                    </a:schemeClr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生まれ変わる</a:t>
              </a:r>
              <a:r>
                <a:rPr kumimoji="1" lang="en-US" altLang="ja-JP" sz="2800" b="1" dirty="0">
                  <a:solidFill>
                    <a:schemeClr val="accent4">
                      <a:lumMod val="50000"/>
                    </a:schemeClr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…</a:t>
              </a:r>
              <a:r>
                <a:rPr kumimoji="1" lang="ja-JP" altLang="en-US" sz="2800" b="1" dirty="0">
                  <a:solidFill>
                    <a:schemeClr val="accent4">
                      <a:lumMod val="50000"/>
                    </a:schemeClr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！！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0596A7B-ED6B-4E59-8A6D-2B6CA060F39F}"/>
                </a:ext>
              </a:extLst>
            </p:cNvPr>
            <p:cNvSpPr txBox="1"/>
            <p:nvPr/>
          </p:nvSpPr>
          <p:spPr>
            <a:xfrm>
              <a:off x="1685668" y="3576496"/>
              <a:ext cx="3642610" cy="52322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solidFill>
                    <a:schemeClr val="bg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スタッフおすすめ☆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7E8F7820-F777-4146-A0D7-FF1DAD83718E}"/>
                </a:ext>
              </a:extLst>
            </p:cNvPr>
            <p:cNvSpPr txBox="1"/>
            <p:nvPr/>
          </p:nvSpPr>
          <p:spPr>
            <a:xfrm>
              <a:off x="1992967" y="7380613"/>
              <a:ext cx="3028011" cy="99542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solidFill>
                    <a:schemeClr val="bg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抜け毛・切れ毛</a:t>
              </a:r>
              <a:endParaRPr kumimoji="1" lang="en-US" altLang="ja-JP" sz="2000" b="1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pPr algn="ctr"/>
              <a:r>
                <a:rPr kumimoji="1" lang="ja-JP" altLang="en-US" sz="2000" b="1" dirty="0">
                  <a:solidFill>
                    <a:schemeClr val="bg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枝毛の予防にも</a:t>
              </a:r>
            </a:p>
          </p:txBody>
        </p:sp>
      </p:grpSp>
      <p:sp>
        <p:nvSpPr>
          <p:cNvPr id="19" name="タイトル 3">
            <a:extLst>
              <a:ext uri="{FF2B5EF4-FFF2-40B4-BE49-F238E27FC236}">
                <a16:creationId xmlns:a16="http://schemas.microsoft.com/office/drawing/2014/main" id="{E6D6B698-E33C-4B82-94E1-26571EF8F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157" y="630282"/>
            <a:ext cx="7495281" cy="1490856"/>
          </a:xfrm>
        </p:spPr>
        <p:txBody>
          <a:bodyPr>
            <a:noAutofit/>
          </a:bodyPr>
          <a:lstStyle/>
          <a:p>
            <a:r>
              <a:rPr lang="ja-JP" altLang="en-US" dirty="0"/>
              <a:t>不快に感じること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094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595959"/>
      </a:dk1>
      <a:lt1>
        <a:sysClr val="window" lastClr="FFFFFF"/>
      </a:lt1>
      <a:dk2>
        <a:srgbClr val="8496B0"/>
      </a:dk2>
      <a:lt2>
        <a:srgbClr val="E7E6E6"/>
      </a:lt2>
      <a:accent1>
        <a:srgbClr val="4472C4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sz="4000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30880</TotalTime>
  <Words>1239</Words>
  <Application>Microsoft Office PowerPoint</Application>
  <PresentationFormat>ユーザー設定</PresentationFormat>
  <Paragraphs>287</Paragraphs>
  <Slides>51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8" baseType="lpstr">
      <vt:lpstr>UD デジタル 教科書体 N-R</vt:lpstr>
      <vt:lpstr>メイリオ</vt:lpstr>
      <vt:lpstr>游ゴシック</vt:lpstr>
      <vt:lpstr>Arial</vt:lpstr>
      <vt:lpstr>Calibri</vt:lpstr>
      <vt:lpstr>Wingdings</vt:lpstr>
      <vt:lpstr>Office テーマ</vt:lpstr>
      <vt:lpstr>接遇マナー向上ミーティング</vt:lpstr>
      <vt:lpstr>今日のテーマ</vt:lpstr>
      <vt:lpstr>PowerPoint プレゼンテーション</vt:lpstr>
      <vt:lpstr>PowerPoint プレゼンテーション</vt:lpstr>
      <vt:lpstr>想像してみましょう</vt:lpstr>
      <vt:lpstr>不快に感じること</vt:lpstr>
      <vt:lpstr>不快に感じること</vt:lpstr>
      <vt:lpstr>不快に感じること</vt:lpstr>
      <vt:lpstr>不快に感じること</vt:lpstr>
      <vt:lpstr>４つの出来事</vt:lpstr>
      <vt:lpstr>４つの出来事は○○でも起きる</vt:lpstr>
      <vt:lpstr>PowerPoint プレゼンテーション</vt:lpstr>
      <vt:lpstr>４つの出来事</vt:lpstr>
      <vt:lpstr>POINT！</vt:lpstr>
      <vt:lpstr>今日のテーマ</vt:lpstr>
      <vt:lpstr>考えてみましょう</vt:lpstr>
      <vt:lpstr>考えてみましょう</vt:lpstr>
      <vt:lpstr>考えてみましょう</vt:lpstr>
      <vt:lpstr>対応策を話し合いましょう</vt:lpstr>
      <vt:lpstr>対応策を話し合いましょう</vt:lpstr>
      <vt:lpstr>ここまでのまとめ</vt:lpstr>
      <vt:lpstr>ここまでのまとめ</vt:lpstr>
      <vt:lpstr>ここまでのまとめ</vt:lpstr>
      <vt:lpstr>ここまでのまとめ</vt:lpstr>
      <vt:lpstr>ここまでのまとめ</vt:lpstr>
      <vt:lpstr>患者さんを不快な気持ちにさせない</vt:lpstr>
      <vt:lpstr>患者さんを不快な気持ちにさせない</vt:lpstr>
      <vt:lpstr>患者さんを不快な気持ちにさせない</vt:lpstr>
      <vt:lpstr>痛みのメッセージ</vt:lpstr>
      <vt:lpstr>痛みのメッセージ</vt:lpstr>
      <vt:lpstr>痛みのメッセージ</vt:lpstr>
      <vt:lpstr>痛みのメッセージ</vt:lpstr>
      <vt:lpstr>実際の患者さんの声</vt:lpstr>
      <vt:lpstr>実際の患者さんの声</vt:lpstr>
      <vt:lpstr>痛みの応対を考えてみましょう</vt:lpstr>
      <vt:lpstr>PowerPoint プレゼンテーション</vt:lpstr>
      <vt:lpstr>痛みの応対を考えてみましょう</vt:lpstr>
      <vt:lpstr>痛みのしぐさ　</vt:lpstr>
      <vt:lpstr>できれば全員が同じ応対を</vt:lpstr>
      <vt:lpstr>患者さんを不安にさせない 応対術　  –治療中編- まとめ</vt:lpstr>
      <vt:lpstr>まとめ</vt:lpstr>
      <vt:lpstr>まとめ</vt:lpstr>
      <vt:lpstr>  患者さんの本音</vt:lpstr>
      <vt:lpstr>  患者さんの本音</vt:lpstr>
      <vt:lpstr>  患者さんの本音</vt:lpstr>
      <vt:lpstr>まとめ</vt:lpstr>
      <vt:lpstr>まとめ</vt:lpstr>
      <vt:lpstr>まとめ</vt:lpstr>
      <vt:lpstr>まとめ</vt:lpstr>
      <vt:lpstr>まとめ</vt:lpstr>
      <vt:lpstr>お疲れさまでした！  今日のミーティングでの気付きを レジュメに記入してください。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Miki Yuki</dc:creator>
  <cp:lastModifiedBy>森 勇二</cp:lastModifiedBy>
  <cp:revision>920</cp:revision>
  <cp:lastPrinted>2018-02-10T06:59:22Z</cp:lastPrinted>
  <dcterms:created xsi:type="dcterms:W3CDTF">2017-10-02T04:47:28Z</dcterms:created>
  <dcterms:modified xsi:type="dcterms:W3CDTF">2019-09-14T09:14:21Z</dcterms:modified>
</cp:coreProperties>
</file>